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3" r:id="rId1"/>
    <p:sldMasterId id="2147483770" r:id="rId2"/>
    <p:sldMasterId id="2147483782" r:id="rId3"/>
    <p:sldMasterId id="2147483794" r:id="rId4"/>
    <p:sldMasterId id="2147483758" r:id="rId5"/>
    <p:sldMasterId id="2147483734" r:id="rId6"/>
    <p:sldMasterId id="2147483746" r:id="rId7"/>
  </p:sldMasterIdLst>
  <p:notesMasterIdLst>
    <p:notesMasterId r:id="rId31"/>
  </p:notesMasterIdLst>
  <p:handoutMasterIdLst>
    <p:handoutMasterId r:id="rId32"/>
  </p:handoutMasterIdLst>
  <p:sldIdLst>
    <p:sldId id="283" r:id="rId8"/>
    <p:sldId id="328" r:id="rId9"/>
    <p:sldId id="284" r:id="rId10"/>
    <p:sldId id="292" r:id="rId11"/>
    <p:sldId id="291" r:id="rId12"/>
    <p:sldId id="285" r:id="rId13"/>
    <p:sldId id="286" r:id="rId14"/>
    <p:sldId id="287" r:id="rId15"/>
    <p:sldId id="289" r:id="rId16"/>
    <p:sldId id="290" r:id="rId17"/>
    <p:sldId id="293" r:id="rId18"/>
    <p:sldId id="294" r:id="rId19"/>
    <p:sldId id="295" r:id="rId20"/>
    <p:sldId id="296" r:id="rId21"/>
    <p:sldId id="329" r:id="rId22"/>
    <p:sldId id="298" r:id="rId23"/>
    <p:sldId id="299" r:id="rId24"/>
    <p:sldId id="300" r:id="rId25"/>
    <p:sldId id="331" r:id="rId26"/>
    <p:sldId id="306" r:id="rId27"/>
    <p:sldId id="325" r:id="rId28"/>
    <p:sldId id="288" r:id="rId29"/>
    <p:sldId id="326"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93">
          <p15:clr>
            <a:srgbClr val="A4A3A4"/>
          </p15:clr>
        </p15:guide>
        <p15:guide id="3" orient="horz" pos="186">
          <p15:clr>
            <a:srgbClr val="A4A3A4"/>
          </p15:clr>
        </p15:guide>
        <p15:guide id="4" pos="5498">
          <p15:clr>
            <a:srgbClr val="A4A3A4"/>
          </p15:clr>
        </p15:guide>
        <p15:guide id="5" pos="264">
          <p15:clr>
            <a:srgbClr val="A4A3A4"/>
          </p15:clr>
        </p15:guide>
        <p15:guide id="6" pos="2826">
          <p15:clr>
            <a:srgbClr val="A4A3A4"/>
          </p15:clr>
        </p15:guide>
        <p15:guide id="7" pos="29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a:srgbClr val="66FF66"/>
    <a:srgbClr val="66FF33"/>
    <a:srgbClr val="0066FF"/>
    <a:srgbClr val="AF000F"/>
    <a:srgbClr val="EE0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75" autoAdjust="0"/>
    <p:restoredTop sz="88918" autoAdjust="0"/>
  </p:normalViewPr>
  <p:slideViewPr>
    <p:cSldViewPr snapToGrid="0">
      <p:cViewPr varScale="1">
        <p:scale>
          <a:sx n="77" d="100"/>
          <a:sy n="77" d="100"/>
        </p:scale>
        <p:origin x="82" y="197"/>
      </p:cViewPr>
      <p:guideLst>
        <p:guide orient="horz" pos="845"/>
        <p:guide orient="horz" pos="3793"/>
        <p:guide orient="horz" pos="186"/>
        <p:guide pos="5498"/>
        <p:guide pos="264"/>
        <p:guide pos="2826"/>
        <p:guide pos="293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'Nu vatiant jf. 4.7.18'!$B$2</c:f>
              <c:strCache>
                <c:ptCount val="1"/>
                <c:pt idx="0">
                  <c:v>HP-solution</c:v>
                </c:pt>
              </c:strCache>
            </c:strRef>
          </c:tx>
          <c:spPr>
            <a:ln w="28575" cap="rnd">
              <a:solidFill>
                <a:srgbClr val="7030A0"/>
              </a:solidFill>
              <a:round/>
            </a:ln>
            <a:effectLst/>
          </c:spPr>
          <c:marker>
            <c:symbol val="none"/>
          </c:marker>
          <c:cat>
            <c:numRef>
              <c:f>'Nu vatiant jf. 4.7.18'!$A$3:$A$57</c:f>
              <c:numCache>
                <c:formatCode>General</c:formatCode>
                <c:ptCount val="5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numCache>
            </c:numRef>
          </c:cat>
          <c:val>
            <c:numRef>
              <c:f>'Nu vatiant jf. 4.7.18'!$B$3:$B$57</c:f>
              <c:numCache>
                <c:formatCode>#,##0.00_-\ [$€-1];[Red]#,##0.00\-\ [$€-1]</c:formatCode>
                <c:ptCount val="55"/>
                <c:pt idx="0" formatCode="#,##0.00\ [$€-1];[Red]\-#,##0.00\ [$€-1]">
                  <c:v>28191.26</c:v>
                </c:pt>
                <c:pt idx="1">
                  <c:v>28390.85</c:v>
                </c:pt>
                <c:pt idx="2">
                  <c:v>28590.44</c:v>
                </c:pt>
                <c:pt idx="3">
                  <c:v>28790.03</c:v>
                </c:pt>
                <c:pt idx="4">
                  <c:v>28989.62</c:v>
                </c:pt>
                <c:pt idx="5">
                  <c:v>29189.21</c:v>
                </c:pt>
                <c:pt idx="6">
                  <c:v>29388.799999999999</c:v>
                </c:pt>
                <c:pt idx="7">
                  <c:v>29588.39</c:v>
                </c:pt>
                <c:pt idx="8">
                  <c:v>29787.98</c:v>
                </c:pt>
                <c:pt idx="9">
                  <c:v>29987.57</c:v>
                </c:pt>
                <c:pt idx="10">
                  <c:v>30997.43</c:v>
                </c:pt>
                <c:pt idx="11">
                  <c:v>31197.02</c:v>
                </c:pt>
                <c:pt idx="12">
                  <c:v>31396.61</c:v>
                </c:pt>
                <c:pt idx="13">
                  <c:v>31596.2</c:v>
                </c:pt>
                <c:pt idx="14">
                  <c:v>31795.79</c:v>
                </c:pt>
                <c:pt idx="15">
                  <c:v>31995.38</c:v>
                </c:pt>
                <c:pt idx="16">
                  <c:v>32194.97</c:v>
                </c:pt>
                <c:pt idx="17">
                  <c:v>32394.560000000001</c:v>
                </c:pt>
                <c:pt idx="18">
                  <c:v>48309.850000000006</c:v>
                </c:pt>
                <c:pt idx="19">
                  <c:v>48509.440000000002</c:v>
                </c:pt>
                <c:pt idx="20">
                  <c:v>49519.299999999996</c:v>
                </c:pt>
                <c:pt idx="21">
                  <c:v>49718.889999999992</c:v>
                </c:pt>
                <c:pt idx="22">
                  <c:v>49918.479999999989</c:v>
                </c:pt>
                <c:pt idx="23">
                  <c:v>50118.069999999985</c:v>
                </c:pt>
                <c:pt idx="24">
                  <c:v>50317.659999999982</c:v>
                </c:pt>
                <c:pt idx="25">
                  <c:v>50517.249999999978</c:v>
                </c:pt>
                <c:pt idx="26">
                  <c:v>50716.839999999975</c:v>
                </c:pt>
                <c:pt idx="27">
                  <c:v>50916.429999999971</c:v>
                </c:pt>
                <c:pt idx="28">
                  <c:v>51116.019999999968</c:v>
                </c:pt>
                <c:pt idx="29">
                  <c:v>51315.609999999964</c:v>
                </c:pt>
                <c:pt idx="30">
                  <c:v>52325.469999999958</c:v>
                </c:pt>
                <c:pt idx="31">
                  <c:v>52525.059999999954</c:v>
                </c:pt>
                <c:pt idx="32">
                  <c:v>52724.649999999951</c:v>
                </c:pt>
                <c:pt idx="33">
                  <c:v>52924.239999999947</c:v>
                </c:pt>
                <c:pt idx="34">
                  <c:v>53123.829999999944</c:v>
                </c:pt>
                <c:pt idx="35">
                  <c:v>69039.119999999937</c:v>
                </c:pt>
                <c:pt idx="36">
                  <c:v>69238.709999999934</c:v>
                </c:pt>
                <c:pt idx="37">
                  <c:v>69438.29999999993</c:v>
                </c:pt>
                <c:pt idx="38">
                  <c:v>69637.889999999927</c:v>
                </c:pt>
                <c:pt idx="39">
                  <c:v>69837.479999999923</c:v>
                </c:pt>
                <c:pt idx="40">
                  <c:v>70847.339999999924</c:v>
                </c:pt>
                <c:pt idx="41">
                  <c:v>71046.92999999992</c:v>
                </c:pt>
                <c:pt idx="42">
                  <c:v>71246.519999999917</c:v>
                </c:pt>
                <c:pt idx="43">
                  <c:v>71446.109999999913</c:v>
                </c:pt>
                <c:pt idx="44">
                  <c:v>71645.69999999991</c:v>
                </c:pt>
                <c:pt idx="45">
                  <c:v>71845.289999999906</c:v>
                </c:pt>
                <c:pt idx="46">
                  <c:v>72044.879999999903</c:v>
                </c:pt>
                <c:pt idx="47">
                  <c:v>72244.469999999899</c:v>
                </c:pt>
                <c:pt idx="48">
                  <c:v>72444.059999999896</c:v>
                </c:pt>
                <c:pt idx="49">
                  <c:v>72643.649999999892</c:v>
                </c:pt>
                <c:pt idx="50">
                  <c:v>85318.799999999886</c:v>
                </c:pt>
                <c:pt idx="51">
                  <c:v>85518.389999999883</c:v>
                </c:pt>
                <c:pt idx="52">
                  <c:v>85717.97999999988</c:v>
                </c:pt>
                <c:pt idx="53">
                  <c:v>101633.26999999987</c:v>
                </c:pt>
                <c:pt idx="54">
                  <c:v>101832.85999999987</c:v>
                </c:pt>
              </c:numCache>
            </c:numRef>
          </c:val>
          <c:smooth val="0"/>
          <c:extLst>
            <c:ext xmlns:c16="http://schemas.microsoft.com/office/drawing/2014/chart" uri="{C3380CC4-5D6E-409C-BE32-E72D297353CC}">
              <c16:uniqueId val="{00000000-E637-427C-9724-B6ECD8B3DD5F}"/>
            </c:ext>
          </c:extLst>
        </c:ser>
        <c:ser>
          <c:idx val="1"/>
          <c:order val="1"/>
          <c:tx>
            <c:strRef>
              <c:f>'Nu vatiant jf. 4.7.18'!$C$2</c:f>
              <c:strCache>
                <c:ptCount val="1"/>
                <c:pt idx="0">
                  <c:v>EH-Solution</c:v>
                </c:pt>
              </c:strCache>
            </c:strRef>
          </c:tx>
          <c:spPr>
            <a:ln w="28575" cap="rnd">
              <a:solidFill>
                <a:schemeClr val="accent2"/>
              </a:solidFill>
              <a:round/>
            </a:ln>
            <a:effectLst/>
          </c:spPr>
          <c:marker>
            <c:symbol val="none"/>
          </c:marker>
          <c:cat>
            <c:numRef>
              <c:f>'Nu vatiant jf. 4.7.18'!$A$3:$A$57</c:f>
              <c:numCache>
                <c:formatCode>General</c:formatCode>
                <c:ptCount val="5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numCache>
            </c:numRef>
          </c:cat>
          <c:val>
            <c:numRef>
              <c:f>'Nu vatiant jf. 4.7.18'!$C$3:$C$57</c:f>
              <c:numCache>
                <c:formatCode>#,##0.00\ [$€-1];[Red]\-#,##0.00\ [$€-1]</c:formatCode>
                <c:ptCount val="55"/>
                <c:pt idx="0">
                  <c:v>14196</c:v>
                </c:pt>
                <c:pt idx="1">
                  <c:v>14725.99</c:v>
                </c:pt>
                <c:pt idx="2">
                  <c:v>15255.98</c:v>
                </c:pt>
                <c:pt idx="3">
                  <c:v>15785.97</c:v>
                </c:pt>
                <c:pt idx="4">
                  <c:v>16315.96</c:v>
                </c:pt>
                <c:pt idx="5">
                  <c:v>16845.95</c:v>
                </c:pt>
                <c:pt idx="6">
                  <c:v>17375.940000000002</c:v>
                </c:pt>
                <c:pt idx="7">
                  <c:v>17905.930000000004</c:v>
                </c:pt>
                <c:pt idx="8">
                  <c:v>18435.920000000006</c:v>
                </c:pt>
                <c:pt idx="9">
                  <c:v>18965.910000000007</c:v>
                </c:pt>
                <c:pt idx="10">
                  <c:v>21617.420000000009</c:v>
                </c:pt>
                <c:pt idx="11">
                  <c:v>22147.410000000011</c:v>
                </c:pt>
                <c:pt idx="12">
                  <c:v>22677.400000000012</c:v>
                </c:pt>
                <c:pt idx="13">
                  <c:v>23207.390000000014</c:v>
                </c:pt>
                <c:pt idx="14">
                  <c:v>23737.380000000016</c:v>
                </c:pt>
                <c:pt idx="15">
                  <c:v>24267.370000000017</c:v>
                </c:pt>
                <c:pt idx="16">
                  <c:v>24797.360000000019</c:v>
                </c:pt>
                <c:pt idx="17">
                  <c:v>25327.35000000002</c:v>
                </c:pt>
                <c:pt idx="18">
                  <c:v>29057.340000000022</c:v>
                </c:pt>
                <c:pt idx="19">
                  <c:v>29587.330000000024</c:v>
                </c:pt>
                <c:pt idx="20">
                  <c:v>32238.840000000026</c:v>
                </c:pt>
                <c:pt idx="21">
                  <c:v>32768.830000000024</c:v>
                </c:pt>
                <c:pt idx="22">
                  <c:v>33298.820000000022</c:v>
                </c:pt>
                <c:pt idx="23">
                  <c:v>33828.810000000019</c:v>
                </c:pt>
                <c:pt idx="24">
                  <c:v>34358.800000000017</c:v>
                </c:pt>
                <c:pt idx="25">
                  <c:v>34888.790000000015</c:v>
                </c:pt>
                <c:pt idx="26">
                  <c:v>35418.780000000013</c:v>
                </c:pt>
                <c:pt idx="27">
                  <c:v>35948.770000000011</c:v>
                </c:pt>
                <c:pt idx="28">
                  <c:v>36478.760000000009</c:v>
                </c:pt>
                <c:pt idx="29">
                  <c:v>37008.750000000007</c:v>
                </c:pt>
                <c:pt idx="30">
                  <c:v>39660.26</c:v>
                </c:pt>
                <c:pt idx="31">
                  <c:v>40190.25</c:v>
                </c:pt>
                <c:pt idx="32">
                  <c:v>40720.239999999998</c:v>
                </c:pt>
                <c:pt idx="33">
                  <c:v>41250.229999999996</c:v>
                </c:pt>
                <c:pt idx="34">
                  <c:v>41780.219999999994</c:v>
                </c:pt>
                <c:pt idx="35">
                  <c:v>45510.209999999992</c:v>
                </c:pt>
                <c:pt idx="36">
                  <c:v>46040.19999999999</c:v>
                </c:pt>
                <c:pt idx="37">
                  <c:v>46570.189999999988</c:v>
                </c:pt>
                <c:pt idx="38">
                  <c:v>47100.179999999986</c:v>
                </c:pt>
                <c:pt idx="39">
                  <c:v>47630.169999999984</c:v>
                </c:pt>
                <c:pt idx="40">
                  <c:v>50281.679999999978</c:v>
                </c:pt>
                <c:pt idx="41">
                  <c:v>50811.669999999976</c:v>
                </c:pt>
                <c:pt idx="42">
                  <c:v>51341.659999999974</c:v>
                </c:pt>
                <c:pt idx="43">
                  <c:v>51871.649999999972</c:v>
                </c:pt>
                <c:pt idx="44">
                  <c:v>52401.63999999997</c:v>
                </c:pt>
                <c:pt idx="45">
                  <c:v>52931.629999999968</c:v>
                </c:pt>
                <c:pt idx="46">
                  <c:v>53461.619999999966</c:v>
                </c:pt>
                <c:pt idx="47">
                  <c:v>53991.609999999964</c:v>
                </c:pt>
                <c:pt idx="48">
                  <c:v>54521.599999999962</c:v>
                </c:pt>
                <c:pt idx="49">
                  <c:v>55051.58999999996</c:v>
                </c:pt>
                <c:pt idx="50">
                  <c:v>69777.579999999958</c:v>
                </c:pt>
                <c:pt idx="51">
                  <c:v>70307.569999999963</c:v>
                </c:pt>
                <c:pt idx="52">
                  <c:v>70837.559999999969</c:v>
                </c:pt>
                <c:pt idx="53">
                  <c:v>74567.549999999974</c:v>
                </c:pt>
                <c:pt idx="54">
                  <c:v>75097.539999999979</c:v>
                </c:pt>
              </c:numCache>
            </c:numRef>
          </c:val>
          <c:smooth val="0"/>
          <c:extLst>
            <c:ext xmlns:c16="http://schemas.microsoft.com/office/drawing/2014/chart" uri="{C3380CC4-5D6E-409C-BE32-E72D297353CC}">
              <c16:uniqueId val="{00000001-E637-427C-9724-B6ECD8B3DD5F}"/>
            </c:ext>
          </c:extLst>
        </c:ser>
        <c:dLbls>
          <c:showLegendKey val="0"/>
          <c:showVal val="0"/>
          <c:showCatName val="0"/>
          <c:showSerName val="0"/>
          <c:showPercent val="0"/>
          <c:showBubbleSize val="0"/>
        </c:dLbls>
        <c:smooth val="0"/>
        <c:axId val="552617544"/>
        <c:axId val="552618856"/>
      </c:lineChart>
      <c:catAx>
        <c:axId val="55261754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2618856"/>
        <c:crosses val="autoZero"/>
        <c:auto val="1"/>
        <c:lblAlgn val="ctr"/>
        <c:lblOffset val="100"/>
        <c:noMultiLvlLbl val="0"/>
      </c:catAx>
      <c:valAx>
        <c:axId val="552618856"/>
        <c:scaling>
          <c:orientation val="minMax"/>
          <c:max val="110000"/>
          <c:min val="10000"/>
        </c:scaling>
        <c:delete val="0"/>
        <c:axPos val="l"/>
        <c:majorGridlines>
          <c:spPr>
            <a:ln w="9525" cap="flat" cmpd="sng" algn="ctr">
              <a:solidFill>
                <a:schemeClr val="tx1">
                  <a:lumMod val="15000"/>
                  <a:lumOff val="85000"/>
                </a:schemeClr>
              </a:solidFill>
              <a:round/>
            </a:ln>
            <a:effectLst/>
          </c:spPr>
        </c:majorGridlines>
        <c:numFmt formatCode="#,##0.00\ [$€-1];[Red]\-#,##0.00\ [$€-1]" sourceLinked="1"/>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2617544"/>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'AT variant'!$B$2</c:f>
              <c:strCache>
                <c:ptCount val="1"/>
                <c:pt idx="0">
                  <c:v>WP</c:v>
                </c:pt>
              </c:strCache>
            </c:strRef>
          </c:tx>
          <c:spPr>
            <a:ln w="28575" cap="rnd">
              <a:solidFill>
                <a:srgbClr val="7030A0"/>
              </a:solidFill>
              <a:round/>
            </a:ln>
            <a:effectLst/>
          </c:spPr>
          <c:marker>
            <c:symbol val="none"/>
          </c:marker>
          <c:cat>
            <c:numRef>
              <c:f>'AT variant'!$A$3:$A$57</c:f>
              <c:numCache>
                <c:formatCode>General</c:formatCode>
                <c:ptCount val="5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numCache>
            </c:numRef>
          </c:cat>
          <c:val>
            <c:numRef>
              <c:f>'AT variant'!$B$3:$B$57</c:f>
              <c:numCache>
                <c:formatCode>#,##0.00_-\ [$€-1];[Red]#,##0.00\-\ [$€-1]</c:formatCode>
                <c:ptCount val="55"/>
                <c:pt idx="0" formatCode="#,##0.00\ [$€-1];[Red]\-#,##0.00\ [$€-1]">
                  <c:v>28191.26</c:v>
                </c:pt>
                <c:pt idx="1">
                  <c:v>28557.26</c:v>
                </c:pt>
                <c:pt idx="2">
                  <c:v>28923.26</c:v>
                </c:pt>
                <c:pt idx="3">
                  <c:v>29289.26</c:v>
                </c:pt>
                <c:pt idx="4">
                  <c:v>29655.26</c:v>
                </c:pt>
                <c:pt idx="5">
                  <c:v>30021.26</c:v>
                </c:pt>
                <c:pt idx="6">
                  <c:v>30387.26</c:v>
                </c:pt>
                <c:pt idx="7">
                  <c:v>30753.26</c:v>
                </c:pt>
                <c:pt idx="8">
                  <c:v>31119.26</c:v>
                </c:pt>
                <c:pt idx="9">
                  <c:v>31485.26</c:v>
                </c:pt>
                <c:pt idx="10">
                  <c:v>32661.53</c:v>
                </c:pt>
                <c:pt idx="11">
                  <c:v>33027.53</c:v>
                </c:pt>
                <c:pt idx="12">
                  <c:v>33393.53</c:v>
                </c:pt>
                <c:pt idx="13">
                  <c:v>33759.53</c:v>
                </c:pt>
                <c:pt idx="14">
                  <c:v>34125.53</c:v>
                </c:pt>
                <c:pt idx="15">
                  <c:v>34491.53</c:v>
                </c:pt>
                <c:pt idx="16">
                  <c:v>34857.53</c:v>
                </c:pt>
                <c:pt idx="17">
                  <c:v>35223.53</c:v>
                </c:pt>
                <c:pt idx="18">
                  <c:v>51305.229999999996</c:v>
                </c:pt>
                <c:pt idx="19">
                  <c:v>51671.229999999996</c:v>
                </c:pt>
                <c:pt idx="20">
                  <c:v>52847.499999999993</c:v>
                </c:pt>
                <c:pt idx="21">
                  <c:v>53213.499999999993</c:v>
                </c:pt>
                <c:pt idx="22">
                  <c:v>53579.499999999993</c:v>
                </c:pt>
                <c:pt idx="23">
                  <c:v>53945.499999999993</c:v>
                </c:pt>
                <c:pt idx="24">
                  <c:v>54311.499999999993</c:v>
                </c:pt>
                <c:pt idx="25">
                  <c:v>54677.499999999993</c:v>
                </c:pt>
                <c:pt idx="26">
                  <c:v>55043.499999999993</c:v>
                </c:pt>
                <c:pt idx="27">
                  <c:v>55409.499999999993</c:v>
                </c:pt>
                <c:pt idx="28">
                  <c:v>55775.499999999993</c:v>
                </c:pt>
                <c:pt idx="29">
                  <c:v>56141.499999999993</c:v>
                </c:pt>
                <c:pt idx="30">
                  <c:v>57317.76999999999</c:v>
                </c:pt>
                <c:pt idx="31">
                  <c:v>57683.76999999999</c:v>
                </c:pt>
                <c:pt idx="32">
                  <c:v>58049.76999999999</c:v>
                </c:pt>
                <c:pt idx="33">
                  <c:v>58415.76999999999</c:v>
                </c:pt>
                <c:pt idx="34">
                  <c:v>58781.76999999999</c:v>
                </c:pt>
                <c:pt idx="35">
                  <c:v>74863.469999999987</c:v>
                </c:pt>
                <c:pt idx="36">
                  <c:v>75229.469999999987</c:v>
                </c:pt>
                <c:pt idx="37">
                  <c:v>75595.469999999987</c:v>
                </c:pt>
                <c:pt idx="38">
                  <c:v>75961.469999999987</c:v>
                </c:pt>
                <c:pt idx="39">
                  <c:v>76327.469999999987</c:v>
                </c:pt>
                <c:pt idx="40">
                  <c:v>77503.739999999991</c:v>
                </c:pt>
                <c:pt idx="41">
                  <c:v>77869.739999999991</c:v>
                </c:pt>
                <c:pt idx="42">
                  <c:v>78235.739999999991</c:v>
                </c:pt>
                <c:pt idx="43">
                  <c:v>78601.739999999991</c:v>
                </c:pt>
                <c:pt idx="44">
                  <c:v>78967.739999999991</c:v>
                </c:pt>
                <c:pt idx="45">
                  <c:v>79333.739999999991</c:v>
                </c:pt>
                <c:pt idx="46">
                  <c:v>79699.739999999991</c:v>
                </c:pt>
                <c:pt idx="47">
                  <c:v>80065.739999999991</c:v>
                </c:pt>
                <c:pt idx="48">
                  <c:v>80431.739999999991</c:v>
                </c:pt>
                <c:pt idx="49">
                  <c:v>80797.739999999991</c:v>
                </c:pt>
                <c:pt idx="50">
                  <c:v>93639.299999999988</c:v>
                </c:pt>
                <c:pt idx="51">
                  <c:v>94005.299999999988</c:v>
                </c:pt>
                <c:pt idx="52">
                  <c:v>94371.299999999988</c:v>
                </c:pt>
                <c:pt idx="53">
                  <c:v>110452.99999999999</c:v>
                </c:pt>
                <c:pt idx="54">
                  <c:v>110818.99999999999</c:v>
                </c:pt>
              </c:numCache>
            </c:numRef>
          </c:val>
          <c:smooth val="0"/>
          <c:extLst>
            <c:ext xmlns:c16="http://schemas.microsoft.com/office/drawing/2014/chart" uri="{C3380CC4-5D6E-409C-BE32-E72D297353CC}">
              <c16:uniqueId val="{00000000-9418-40CD-8826-8563D6132B17}"/>
            </c:ext>
          </c:extLst>
        </c:ser>
        <c:ser>
          <c:idx val="1"/>
          <c:order val="1"/>
          <c:tx>
            <c:strRef>
              <c:f>'AT variant'!$C$2</c:f>
              <c:strCache>
                <c:ptCount val="1"/>
                <c:pt idx="0">
                  <c:v>E-F</c:v>
                </c:pt>
              </c:strCache>
            </c:strRef>
          </c:tx>
          <c:spPr>
            <a:ln w="28575" cap="rnd">
              <a:solidFill>
                <a:srgbClr val="FF0000"/>
              </a:solidFill>
              <a:round/>
            </a:ln>
            <a:effectLst/>
          </c:spPr>
          <c:marker>
            <c:symbol val="none"/>
          </c:marker>
          <c:cat>
            <c:numRef>
              <c:f>'AT variant'!$A$3:$A$57</c:f>
              <c:numCache>
                <c:formatCode>General</c:formatCode>
                <c:ptCount val="5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numCache>
            </c:numRef>
          </c:cat>
          <c:val>
            <c:numRef>
              <c:f>'AT variant'!$C$3:$C$57</c:f>
              <c:numCache>
                <c:formatCode>#,##0.00\ [$€-1];[Red]\-#,##0.00\ [$€-1]</c:formatCode>
                <c:ptCount val="55"/>
                <c:pt idx="0">
                  <c:v>14196</c:v>
                </c:pt>
                <c:pt idx="1">
                  <c:v>14638.5</c:v>
                </c:pt>
                <c:pt idx="2">
                  <c:v>15081</c:v>
                </c:pt>
                <c:pt idx="3">
                  <c:v>15523.5</c:v>
                </c:pt>
                <c:pt idx="4">
                  <c:v>15966</c:v>
                </c:pt>
                <c:pt idx="5">
                  <c:v>16408.5</c:v>
                </c:pt>
                <c:pt idx="6">
                  <c:v>16851</c:v>
                </c:pt>
                <c:pt idx="7">
                  <c:v>17293.5</c:v>
                </c:pt>
                <c:pt idx="8">
                  <c:v>17736</c:v>
                </c:pt>
                <c:pt idx="9">
                  <c:v>18178.5</c:v>
                </c:pt>
                <c:pt idx="10">
                  <c:v>20742.52</c:v>
                </c:pt>
                <c:pt idx="11">
                  <c:v>21185.02</c:v>
                </c:pt>
                <c:pt idx="12">
                  <c:v>21627.52</c:v>
                </c:pt>
                <c:pt idx="13">
                  <c:v>22070.02</c:v>
                </c:pt>
                <c:pt idx="14">
                  <c:v>22512.52</c:v>
                </c:pt>
                <c:pt idx="15">
                  <c:v>22955.02</c:v>
                </c:pt>
                <c:pt idx="16">
                  <c:v>23397.52</c:v>
                </c:pt>
                <c:pt idx="17">
                  <c:v>23840.02</c:v>
                </c:pt>
                <c:pt idx="18">
                  <c:v>27482.52</c:v>
                </c:pt>
                <c:pt idx="19">
                  <c:v>27925.02</c:v>
                </c:pt>
                <c:pt idx="20">
                  <c:v>30489.040000000001</c:v>
                </c:pt>
                <c:pt idx="21">
                  <c:v>30931.54</c:v>
                </c:pt>
                <c:pt idx="22">
                  <c:v>31374.04</c:v>
                </c:pt>
                <c:pt idx="23">
                  <c:v>31816.54</c:v>
                </c:pt>
                <c:pt idx="24">
                  <c:v>32259.040000000001</c:v>
                </c:pt>
                <c:pt idx="25">
                  <c:v>32701.54</c:v>
                </c:pt>
                <c:pt idx="26">
                  <c:v>33144.04</c:v>
                </c:pt>
                <c:pt idx="27">
                  <c:v>33586.54</c:v>
                </c:pt>
                <c:pt idx="28">
                  <c:v>34029.040000000001</c:v>
                </c:pt>
                <c:pt idx="29">
                  <c:v>34471.54</c:v>
                </c:pt>
                <c:pt idx="30">
                  <c:v>37035.56</c:v>
                </c:pt>
                <c:pt idx="31">
                  <c:v>37478.06</c:v>
                </c:pt>
                <c:pt idx="32">
                  <c:v>37920.559999999998</c:v>
                </c:pt>
                <c:pt idx="33">
                  <c:v>38363.06</c:v>
                </c:pt>
                <c:pt idx="34">
                  <c:v>38805.56</c:v>
                </c:pt>
                <c:pt idx="35">
                  <c:v>42448.06</c:v>
                </c:pt>
                <c:pt idx="36">
                  <c:v>42890.559999999998</c:v>
                </c:pt>
                <c:pt idx="37">
                  <c:v>43333.06</c:v>
                </c:pt>
                <c:pt idx="38">
                  <c:v>43775.56</c:v>
                </c:pt>
                <c:pt idx="39">
                  <c:v>44218.06</c:v>
                </c:pt>
                <c:pt idx="40">
                  <c:v>46782.079999999994</c:v>
                </c:pt>
                <c:pt idx="41">
                  <c:v>47224.579999999994</c:v>
                </c:pt>
                <c:pt idx="42">
                  <c:v>47667.079999999994</c:v>
                </c:pt>
                <c:pt idx="43">
                  <c:v>48109.579999999994</c:v>
                </c:pt>
                <c:pt idx="44">
                  <c:v>48552.079999999994</c:v>
                </c:pt>
                <c:pt idx="45">
                  <c:v>48994.579999999994</c:v>
                </c:pt>
                <c:pt idx="46">
                  <c:v>49437.079999999994</c:v>
                </c:pt>
                <c:pt idx="47">
                  <c:v>49879.579999999994</c:v>
                </c:pt>
                <c:pt idx="48">
                  <c:v>50322.079999999994</c:v>
                </c:pt>
                <c:pt idx="49">
                  <c:v>50764.579999999994</c:v>
                </c:pt>
                <c:pt idx="50">
                  <c:v>65403.079999999994</c:v>
                </c:pt>
                <c:pt idx="51">
                  <c:v>65845.579999999987</c:v>
                </c:pt>
                <c:pt idx="52">
                  <c:v>66288.079999999987</c:v>
                </c:pt>
                <c:pt idx="53">
                  <c:v>69930.579999999987</c:v>
                </c:pt>
                <c:pt idx="54">
                  <c:v>70373.079999999987</c:v>
                </c:pt>
              </c:numCache>
            </c:numRef>
          </c:val>
          <c:smooth val="0"/>
          <c:extLst>
            <c:ext xmlns:c16="http://schemas.microsoft.com/office/drawing/2014/chart" uri="{C3380CC4-5D6E-409C-BE32-E72D297353CC}">
              <c16:uniqueId val="{00000001-9418-40CD-8826-8563D6132B17}"/>
            </c:ext>
          </c:extLst>
        </c:ser>
        <c:dLbls>
          <c:showLegendKey val="0"/>
          <c:showVal val="0"/>
          <c:showCatName val="0"/>
          <c:showSerName val="0"/>
          <c:showPercent val="0"/>
          <c:showBubbleSize val="0"/>
        </c:dLbls>
        <c:smooth val="0"/>
        <c:axId val="426356984"/>
        <c:axId val="426356656"/>
      </c:lineChart>
      <c:catAx>
        <c:axId val="42635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26356656"/>
        <c:crosses val="autoZero"/>
        <c:auto val="1"/>
        <c:lblAlgn val="ctr"/>
        <c:lblOffset val="100"/>
        <c:noMultiLvlLbl val="0"/>
      </c:catAx>
      <c:valAx>
        <c:axId val="426356656"/>
        <c:scaling>
          <c:orientation val="minMax"/>
          <c:max val="115000"/>
          <c:min val="10000"/>
        </c:scaling>
        <c:delete val="0"/>
        <c:axPos val="l"/>
        <c:majorGridlines>
          <c:spPr>
            <a:ln w="9525" cap="flat" cmpd="sng" algn="ctr">
              <a:solidFill>
                <a:schemeClr val="tx1">
                  <a:lumMod val="15000"/>
                  <a:lumOff val="85000"/>
                </a:schemeClr>
              </a:solidFill>
              <a:round/>
            </a:ln>
            <a:effectLst/>
          </c:spPr>
        </c:majorGridlines>
        <c:numFmt formatCode="#,##0.00\ [$€-1];[Red]\-#,##0.00\ [$€-1]" sourceLinked="1"/>
        <c:majorTickMark val="none"/>
        <c:minorTickMark val="none"/>
        <c:tickLblPos val="nextTo"/>
        <c:spPr>
          <a:noFill/>
          <a:ln>
            <a:noFill/>
          </a:ln>
          <a:effectLst/>
        </c:spPr>
        <c:txPr>
          <a:bodyPr rot="-60000000" spcFirstLastPara="1" vertOverflow="ellipsis" vert="horz" wrap="square" anchor="ctr" anchorCtr="1"/>
          <a:lstStyle/>
          <a:p>
            <a:pPr algn="ctr">
              <a:defRPr lang="da-DK" sz="900" b="0" i="0" u="none" strike="noStrike" kern="1200" baseline="0">
                <a:solidFill>
                  <a:schemeClr val="tx1">
                    <a:lumMod val="65000"/>
                    <a:lumOff val="35000"/>
                  </a:schemeClr>
                </a:solidFill>
                <a:latin typeface="+mn-lt"/>
                <a:ea typeface="+mn-ea"/>
                <a:cs typeface="+mn-cs"/>
              </a:defRPr>
            </a:pPr>
            <a:endParaRPr lang="da-DK"/>
          </a:p>
        </c:txPr>
        <c:crossAx val="426356984"/>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5558" tIns="47779" rIns="95558" bIns="47779" rtlCol="0"/>
          <a:lstStyle>
            <a:lvl1pPr algn="l">
              <a:defRPr sz="1200"/>
            </a:lvl1pPr>
          </a:lstStyle>
          <a:p>
            <a:endParaRPr lang="en-GB"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5558" tIns="47779" rIns="95558" bIns="47779" rtlCol="0"/>
          <a:lstStyle>
            <a:lvl1pPr algn="r">
              <a:defRPr sz="1200"/>
            </a:lvl1pPr>
          </a:lstStyle>
          <a:p>
            <a:fld id="{68DDC775-D96C-47F1-A7F6-3BB2D8E76A25}" type="datetimeFigureOut">
              <a:rPr lang="en-GB" smtClean="0"/>
              <a:t>07/11/2018</a:t>
            </a:fld>
            <a:endParaRPr lang="en-GB"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5558" tIns="47779" rIns="95558" bIns="4777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5558" tIns="47779" rIns="95558" bIns="47779" rtlCol="0" anchor="b"/>
          <a:lstStyle>
            <a:lvl1pPr algn="r">
              <a:defRPr sz="12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5558" tIns="47779" rIns="95558" bIns="47779" rtlCol="0"/>
          <a:lstStyle>
            <a:lvl1pPr algn="l">
              <a:defRPr sz="1200"/>
            </a:lvl1pPr>
          </a:lstStyle>
          <a:p>
            <a:endParaRPr lang="en-GB" dirty="0"/>
          </a:p>
        </p:txBody>
      </p:sp>
      <p:sp>
        <p:nvSpPr>
          <p:cNvPr id="3" name="Date Placeholder 2"/>
          <p:cNvSpPr>
            <a:spLocks noGrp="1"/>
          </p:cNvSpPr>
          <p:nvPr>
            <p:ph type="dt" idx="1"/>
          </p:nvPr>
        </p:nvSpPr>
        <p:spPr>
          <a:xfrm>
            <a:off x="3970939" y="0"/>
            <a:ext cx="3037840" cy="464820"/>
          </a:xfrm>
          <a:prstGeom prst="rect">
            <a:avLst/>
          </a:prstGeom>
        </p:spPr>
        <p:txBody>
          <a:bodyPr vert="horz" lIns="95558" tIns="47779" rIns="95558" bIns="47779" rtlCol="0"/>
          <a:lstStyle>
            <a:lvl1pPr algn="r">
              <a:defRPr sz="1200"/>
            </a:lvl1pPr>
          </a:lstStyle>
          <a:p>
            <a:fld id="{A271B8D7-5601-426C-90BB-417F03FCEA1A}" type="datetimeFigureOut">
              <a:rPr lang="en-GB" smtClean="0"/>
              <a:t>07/11/2018</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5558" tIns="47779" rIns="95558" bIns="4777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5558" tIns="47779" rIns="95558" bIns="47779"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5558" tIns="47779" rIns="95558" bIns="477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5558" tIns="47779" rIns="95558" bIns="47779" rtlCol="0" anchor="b"/>
          <a:lstStyle>
            <a:lvl1pPr algn="r">
              <a:defRPr sz="12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3</a:t>
            </a:fld>
            <a:endParaRPr lang="en-GB" dirty="0"/>
          </a:p>
        </p:txBody>
      </p:sp>
    </p:spTree>
    <p:extLst>
      <p:ext uri="{BB962C8B-B14F-4D97-AF65-F5344CB8AC3E}">
        <p14:creationId xmlns:p14="http://schemas.microsoft.com/office/powerpoint/2010/main" val="279992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4</a:t>
            </a:fld>
            <a:endParaRPr lang="en-GB" dirty="0"/>
          </a:p>
        </p:txBody>
      </p:sp>
    </p:spTree>
    <p:extLst>
      <p:ext uri="{BB962C8B-B14F-4D97-AF65-F5344CB8AC3E}">
        <p14:creationId xmlns:p14="http://schemas.microsoft.com/office/powerpoint/2010/main" val="49997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5</a:t>
            </a:fld>
            <a:endParaRPr lang="en-GB" dirty="0"/>
          </a:p>
        </p:txBody>
      </p:sp>
    </p:spTree>
    <p:extLst>
      <p:ext uri="{BB962C8B-B14F-4D97-AF65-F5344CB8AC3E}">
        <p14:creationId xmlns:p14="http://schemas.microsoft.com/office/powerpoint/2010/main" val="228728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6</a:t>
            </a:fld>
            <a:endParaRPr lang="en-GB" dirty="0"/>
          </a:p>
        </p:txBody>
      </p:sp>
    </p:spTree>
    <p:extLst>
      <p:ext uri="{BB962C8B-B14F-4D97-AF65-F5344CB8AC3E}">
        <p14:creationId xmlns:p14="http://schemas.microsoft.com/office/powerpoint/2010/main" val="122347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8</a:t>
            </a:fld>
            <a:endParaRPr lang="en-GB" dirty="0"/>
          </a:p>
        </p:txBody>
      </p:sp>
    </p:spTree>
    <p:extLst>
      <p:ext uri="{BB962C8B-B14F-4D97-AF65-F5344CB8AC3E}">
        <p14:creationId xmlns:p14="http://schemas.microsoft.com/office/powerpoint/2010/main" val="104347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14</a:t>
            </a:fld>
            <a:endParaRPr lang="en-GB" dirty="0"/>
          </a:p>
        </p:txBody>
      </p:sp>
    </p:spTree>
    <p:extLst>
      <p:ext uri="{BB962C8B-B14F-4D97-AF65-F5344CB8AC3E}">
        <p14:creationId xmlns:p14="http://schemas.microsoft.com/office/powerpoint/2010/main" val="170742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Variant 1: Energy use/year = 3.359 kWh; V2 = 2.139 kWh; V3: 858 kWh.</a:t>
            </a:r>
          </a:p>
          <a:p>
            <a:r>
              <a:rPr lang="en-US" noProof="0" dirty="0"/>
              <a:t>In calculation above, only V1 and V2 used, but the apartment at first floor is actually a V2.</a:t>
            </a:r>
          </a:p>
          <a:p>
            <a:r>
              <a:rPr lang="da-DK" dirty="0" err="1"/>
              <a:t>Area</a:t>
            </a:r>
            <a:r>
              <a:rPr lang="da-DK" dirty="0"/>
              <a:t> App. On ground </a:t>
            </a:r>
            <a:r>
              <a:rPr lang="da-DK" dirty="0" err="1"/>
              <a:t>floor</a:t>
            </a:r>
            <a:r>
              <a:rPr lang="da-DK" dirty="0"/>
              <a:t>: 96,9 m² (38,7%) </a:t>
            </a:r>
            <a:r>
              <a:rPr lang="da-DK" dirty="0" err="1"/>
              <a:t>Area</a:t>
            </a:r>
            <a:r>
              <a:rPr lang="da-DK" dirty="0"/>
              <a:t> </a:t>
            </a:r>
            <a:r>
              <a:rPr lang="da-DK" dirty="0" err="1"/>
              <a:t>appartmetn</a:t>
            </a:r>
            <a:r>
              <a:rPr lang="da-DK" dirty="0"/>
              <a:t> on </a:t>
            </a:r>
            <a:r>
              <a:rPr lang="da-DK" dirty="0" err="1"/>
              <a:t>first</a:t>
            </a:r>
            <a:r>
              <a:rPr lang="da-DK" dirty="0"/>
              <a:t> </a:t>
            </a:r>
            <a:r>
              <a:rPr lang="da-DK" dirty="0" err="1"/>
              <a:t>floor</a:t>
            </a:r>
            <a:r>
              <a:rPr lang="da-DK" dirty="0"/>
              <a:t>: 153 m² (61,2%), total acc. To Passiv house </a:t>
            </a:r>
            <a:r>
              <a:rPr lang="da-DK" dirty="0" err="1"/>
              <a:t>nachwaiss</a:t>
            </a:r>
            <a:r>
              <a:rPr lang="da-DK" dirty="0"/>
              <a:t>: 249,9 m².</a:t>
            </a:r>
          </a:p>
          <a:p>
            <a:r>
              <a:rPr lang="da-DK" dirty="0" err="1"/>
              <a:t>Subsequently</a:t>
            </a:r>
            <a:r>
              <a:rPr lang="da-DK" dirty="0"/>
              <a:t> the </a:t>
            </a:r>
            <a:r>
              <a:rPr lang="da-DK" dirty="0" err="1"/>
              <a:t>energy</a:t>
            </a:r>
            <a:r>
              <a:rPr lang="da-DK" dirty="0"/>
              <a:t> </a:t>
            </a:r>
            <a:r>
              <a:rPr lang="da-DK" dirty="0" err="1"/>
              <a:t>consumptin</a:t>
            </a:r>
            <a:r>
              <a:rPr lang="da-DK" dirty="0"/>
              <a:t> for </a:t>
            </a:r>
            <a:r>
              <a:rPr lang="da-DK" dirty="0" err="1"/>
              <a:t>heating</a:t>
            </a:r>
            <a:r>
              <a:rPr lang="da-DK" dirty="0"/>
              <a:t> system </a:t>
            </a:r>
            <a:r>
              <a:rPr lang="da-DK" dirty="0" err="1"/>
              <a:t>shdoul</a:t>
            </a:r>
            <a:r>
              <a:rPr lang="da-DK" dirty="0"/>
              <a:t> </a:t>
            </a:r>
            <a:r>
              <a:rPr lang="da-DK" dirty="0" err="1"/>
              <a:t>be</a:t>
            </a:r>
            <a:r>
              <a:rPr lang="da-DK" dirty="0"/>
              <a:t>:  38,7% x V2 + 61,2% x V1 = 38,7% x 2.139 + 61,2% x 3.359 = 2.883 kWh/</a:t>
            </a:r>
            <a:r>
              <a:rPr lang="da-DK" dirty="0" err="1"/>
              <a:t>year</a:t>
            </a:r>
            <a:r>
              <a:rPr lang="da-DK" dirty="0"/>
              <a:t>, not 3.359 kWh =&gt; 457,49 € for V3: 127,09€ </a:t>
            </a:r>
            <a:r>
              <a:rPr lang="da-DK" dirty="0" err="1"/>
              <a:t>Heitzstrom</a:t>
            </a:r>
            <a:r>
              <a:rPr lang="da-DK" dirty="0"/>
              <a:t> (</a:t>
            </a:r>
            <a:r>
              <a:rPr lang="da-DK" dirty="0" err="1"/>
              <a:t>electricity</a:t>
            </a:r>
            <a:r>
              <a:rPr lang="da-DK" dirty="0"/>
              <a:t> for </a:t>
            </a:r>
            <a:r>
              <a:rPr lang="da-DK" dirty="0" err="1"/>
              <a:t>heating</a:t>
            </a:r>
            <a:r>
              <a:rPr lang="da-DK" dirty="0"/>
              <a:t>)</a:t>
            </a:r>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15</a:t>
            </a:fld>
            <a:endParaRPr lang="en-GB" dirty="0"/>
          </a:p>
        </p:txBody>
      </p:sp>
    </p:spTree>
    <p:extLst>
      <p:ext uri="{BB962C8B-B14F-4D97-AF65-F5344CB8AC3E}">
        <p14:creationId xmlns:p14="http://schemas.microsoft.com/office/powerpoint/2010/main" val="274941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16</a:t>
            </a:fld>
            <a:endParaRPr lang="en-GB" dirty="0"/>
          </a:p>
        </p:txBody>
      </p:sp>
    </p:spTree>
    <p:extLst>
      <p:ext uri="{BB962C8B-B14F-4D97-AF65-F5344CB8AC3E}">
        <p14:creationId xmlns:p14="http://schemas.microsoft.com/office/powerpoint/2010/main" val="1692689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Pladsholder til billede 14"/>
          <p:cNvSpPr>
            <a:spLocks noGrp="1"/>
          </p:cNvSpPr>
          <p:nvPr>
            <p:ph type="pic" sz="quarter" idx="13"/>
          </p:nvPr>
        </p:nvSpPr>
        <p:spPr>
          <a:xfrm>
            <a:off x="0" y="0"/>
            <a:ext cx="9144000" cy="6858000"/>
          </a:xfrm>
        </p:spPr>
        <p:txBody>
          <a:bodyPr tIns="4320000"/>
          <a:lstStyle>
            <a:lvl1pPr marL="0" indent="0" algn="ctr">
              <a:buNone/>
              <a:defRPr sz="1400"/>
            </a:lvl1pPr>
          </a:lstStyle>
          <a:p>
            <a:r>
              <a:rPr lang="en-US"/>
              <a:t>Click icon to add picture</a:t>
            </a:r>
            <a:endParaRPr lang="en-US" dirty="0"/>
          </a:p>
        </p:txBody>
      </p:sp>
      <p:sp>
        <p:nvSpPr>
          <p:cNvPr id="5" name="Backdrop single"/>
          <p:cNvSpPr>
            <a:spLocks noGrp="1"/>
          </p:cNvSpPr>
          <p:nvPr>
            <p:ph type="body" sz="quarter" idx="10" hasCustomPrompt="1"/>
          </p:nvPr>
        </p:nvSpPr>
        <p:spPr>
          <a:xfrm>
            <a:off x="0" y="0"/>
            <a:ext cx="9144000" cy="1159200"/>
          </a:xfrm>
          <a:blipFill>
            <a:blip r:embed="rId2"/>
            <a:stretch>
              <a:fillRect/>
            </a:stretch>
          </a:blipFill>
        </p:spPr>
        <p:txBody>
          <a:bodyPr/>
          <a:lstStyle>
            <a:lvl1pPr marL="0" indent="0">
              <a:buFontTx/>
              <a:buNone/>
              <a:defRPr sz="100"/>
            </a:lvl1pPr>
          </a:lstStyle>
          <a:p>
            <a:pPr lvl="0"/>
            <a:r>
              <a:rPr lang="en-GB" dirty="0"/>
              <a:t>.</a:t>
            </a:r>
          </a:p>
        </p:txBody>
      </p:sp>
      <p:sp>
        <p:nvSpPr>
          <p:cNvPr id="7" name="Logo top"/>
          <p:cNvSpPr>
            <a:spLocks noGrp="1"/>
          </p:cNvSpPr>
          <p:nvPr>
            <p:ph type="body" sz="quarter" idx="11" hasCustomPrompt="1"/>
          </p:nvPr>
        </p:nvSpPr>
        <p:spPr>
          <a:xfrm>
            <a:off x="6465600" y="381600"/>
            <a:ext cx="2289600" cy="586800"/>
          </a:xfrm>
          <a:blipFill>
            <a:blip r:embed="rId3"/>
            <a:stretch>
              <a:fillRect/>
            </a:stretch>
          </a:blipFill>
        </p:spPr>
        <p:txBody>
          <a:bodyPr/>
          <a:lstStyle>
            <a:lvl1pPr marL="0" indent="0">
              <a:buNone/>
              <a:defRPr sz="100"/>
            </a:lvl1pPr>
          </a:lstStyle>
          <a:p>
            <a:pPr lvl="0"/>
            <a:r>
              <a:rPr lang="en-GB" dirty="0"/>
              <a:t>.</a:t>
            </a:r>
          </a:p>
        </p:txBody>
      </p:sp>
      <p:sp>
        <p:nvSpPr>
          <p:cNvPr id="10" name="Title 7"/>
          <p:cNvSpPr>
            <a:spLocks noGrp="1"/>
          </p:cNvSpPr>
          <p:nvPr>
            <p:ph type="ctrTitle" hasCustomPrompt="1"/>
          </p:nvPr>
        </p:nvSpPr>
        <p:spPr>
          <a:xfrm>
            <a:off x="420687" y="1341438"/>
            <a:ext cx="8307388" cy="1157378"/>
          </a:xfrm>
        </p:spPr>
        <p:txBody>
          <a:bodyPr anchor="b" anchorCtr="0"/>
          <a:lstStyle/>
          <a:p>
            <a:r>
              <a:rPr lang="en-US" noProof="0" dirty="0"/>
              <a:t>Click to insert Presentation title in</a:t>
            </a:r>
            <a:br>
              <a:rPr lang="en-US" noProof="0" dirty="0"/>
            </a:br>
            <a:r>
              <a:rPr lang="en-US" b="1" noProof="0" dirty="0"/>
              <a:t>Verdana Bold </a:t>
            </a:r>
            <a:r>
              <a:rPr lang="en-US" noProof="0" dirty="0"/>
              <a:t>and Verdana Regular</a:t>
            </a:r>
          </a:p>
        </p:txBody>
      </p:sp>
      <p:sp>
        <p:nvSpPr>
          <p:cNvPr id="12" name="Subtitle 8"/>
          <p:cNvSpPr>
            <a:spLocks noGrp="1"/>
          </p:cNvSpPr>
          <p:nvPr>
            <p:ph type="subTitle" idx="1" hasCustomPrompt="1"/>
          </p:nvPr>
        </p:nvSpPr>
        <p:spPr>
          <a:xfrm>
            <a:off x="419099" y="2682581"/>
            <a:ext cx="8308975" cy="389093"/>
          </a:xfrm>
        </p:spPr>
        <p:txBody>
          <a:bodyPr/>
          <a:lstStyle>
            <a:lvl1pPr marL="0" marR="0" indent="0" algn="l" defTabSz="914400" rtl="0" eaLnBrk="1" fontAlgn="auto" latinLnBrk="0" hangingPunct="1">
              <a:lnSpc>
                <a:spcPct val="100000"/>
              </a:lnSpc>
              <a:spcBef>
                <a:spcPts val="0"/>
              </a:spcBef>
              <a:spcAft>
                <a:spcPts val="600"/>
              </a:spcAft>
              <a:buClr>
                <a:schemeClr val="tx1">
                  <a:lumMod val="50000"/>
                  <a:lumOff val="50000"/>
                </a:schemeClr>
              </a:buClr>
              <a:buSzTx/>
              <a:buFont typeface="Verdana" panose="020B0604030504040204" pitchFamily="34" charset="0"/>
              <a:buNone/>
              <a:tabLst/>
              <a:defRPr sz="1400"/>
            </a:lvl1pPr>
          </a:lstStyle>
          <a:p>
            <a:r>
              <a:rPr lang="en-GB" dirty="0"/>
              <a:t>Click to </a:t>
            </a:r>
            <a:r>
              <a:rPr lang="en-US" noProof="0" dirty="0"/>
              <a:t>insert</a:t>
            </a:r>
            <a:r>
              <a:rPr lang="en-GB" dirty="0"/>
              <a:t> name </a:t>
            </a:r>
            <a:r>
              <a:rPr lang="en-US" noProof="0" dirty="0"/>
              <a:t>and</a:t>
            </a:r>
            <a:r>
              <a:rPr lang="en-GB" dirty="0"/>
              <a:t> title of presenter</a:t>
            </a:r>
          </a:p>
          <a:p>
            <a:endParaRPr lang="en-GB" dirty="0"/>
          </a:p>
        </p:txBody>
      </p:sp>
    </p:spTree>
    <p:extLst>
      <p:ext uri="{BB962C8B-B14F-4D97-AF65-F5344CB8AC3E}">
        <p14:creationId xmlns:p14="http://schemas.microsoft.com/office/powerpoint/2010/main" val="210661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435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938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a:xfrm>
            <a:off x="419100" y="295275"/>
            <a:ext cx="4067176" cy="936000"/>
          </a:xfrm>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2" hasCustomPrompt="1"/>
          </p:nvPr>
        </p:nvSpPr>
        <p:spPr>
          <a:xfrm>
            <a:off x="4659313" y="0"/>
            <a:ext cx="4484686" cy="6392863"/>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195700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659313" y="295275"/>
            <a:ext cx="4068761" cy="936000"/>
          </a:xfrm>
        </p:spPr>
        <p:txBody>
          <a:bodyPr/>
          <a:lstStyle/>
          <a:p>
            <a:r>
              <a:rPr lang="en-US"/>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0" y="0"/>
            <a:ext cx="4486275" cy="6392863"/>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14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5747275" y="1341439"/>
            <a:ext cx="2980800" cy="4679950"/>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80105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419100" y="1341439"/>
            <a:ext cx="2980800" cy="4679950"/>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0801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a:solidFill>
                  <a:schemeClr val="tx1"/>
                </a:solidFill>
                <a:ea typeface="SimHei"/>
                <a:cs typeface="Arial" charset="0"/>
              </a:rPr>
              <a:t> |</a:t>
            </a:r>
          </a:p>
        </p:txBody>
      </p:sp>
    </p:spTree>
    <p:extLst>
      <p:ext uri="{BB962C8B-B14F-4D97-AF65-F5344CB8AC3E}">
        <p14:creationId xmlns:p14="http://schemas.microsoft.com/office/powerpoint/2010/main" val="28237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9144000" cy="6392863"/>
          </a:xfrm>
        </p:spPr>
        <p:txBody>
          <a:bodyPr tIns="900000" anchor="ctr" anchorCtr="0"/>
          <a:lstStyle>
            <a:lvl1pPr marL="0" indent="0" algn="ctr">
              <a:buNone/>
              <a:defRPr sz="1400"/>
            </a:lvl1pPr>
          </a:lstStyle>
          <a:p>
            <a:r>
              <a:rPr lang="en-US"/>
              <a:t>Click icon to add picture</a:t>
            </a:r>
            <a:endParaRPr lang="en-US" dirty="0"/>
          </a:p>
        </p:txBody>
      </p:sp>
      <p:sp>
        <p:nvSpPr>
          <p:cNvPr id="3"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25999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
        <p:nvSpPr>
          <p:cNvPr id="6"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US" noProof="0" dirty="0"/>
              <a:t>Click to insert</a:t>
            </a:r>
            <a:r>
              <a:rPr lang="en-GB" dirty="0"/>
              <a:t> </a:t>
            </a:r>
            <a:r>
              <a:rPr lang="en-US" noProof="0" dirty="0"/>
              <a:t>Presentation</a:t>
            </a:r>
            <a:r>
              <a:rPr lang="en-GB" dirty="0"/>
              <a:t> </a:t>
            </a:r>
            <a:r>
              <a:rPr lang="en-US" noProof="0" dirty="0"/>
              <a:t>title</a:t>
            </a:r>
            <a:r>
              <a:rPr lang="en-GB" dirty="0"/>
              <a:t> </a:t>
            </a:r>
            <a:r>
              <a:rPr lang="en-US" noProof="0" dirty="0"/>
              <a:t>in</a:t>
            </a:r>
            <a:br>
              <a:rPr lang="en-GB" dirty="0"/>
            </a:br>
            <a:r>
              <a:rPr lang="en-US" b="1" noProof="0" dirty="0"/>
              <a:t>Verdana</a:t>
            </a:r>
            <a:r>
              <a:rPr lang="en-GB" b="1" dirty="0"/>
              <a:t> </a:t>
            </a:r>
            <a:r>
              <a:rPr lang="en-US" b="1" noProof="0" dirty="0"/>
              <a:t>Bold</a:t>
            </a:r>
            <a:r>
              <a:rPr lang="en-GB" b="1" dirty="0"/>
              <a:t> </a:t>
            </a:r>
            <a:r>
              <a:rPr lang="en-US" noProof="0" dirty="0"/>
              <a:t>and</a:t>
            </a:r>
            <a:r>
              <a:rPr lang="en-GB" dirty="0"/>
              <a:t> </a:t>
            </a:r>
            <a:r>
              <a:rPr lang="en-US" noProof="0" dirty="0"/>
              <a:t>Verdana</a:t>
            </a:r>
            <a:r>
              <a:rPr lang="en-GB" dirty="0"/>
              <a:t> </a:t>
            </a:r>
            <a:r>
              <a:rPr lang="en-US" noProof="0" dirty="0"/>
              <a:t>Regular</a:t>
            </a:r>
          </a:p>
        </p:txBody>
      </p:sp>
      <p:sp>
        <p:nvSpPr>
          <p:cNvPr id="7"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a:t>
            </a:r>
            <a:r>
              <a:rPr lang="en-GB" dirty="0"/>
              <a:t> </a:t>
            </a:r>
            <a:r>
              <a:rPr lang="en-US" noProof="0" dirty="0"/>
              <a:t>to</a:t>
            </a:r>
            <a:r>
              <a:rPr lang="en-GB" dirty="0"/>
              <a:t> </a:t>
            </a:r>
            <a:r>
              <a:rPr lang="en-US" noProof="0" dirty="0"/>
              <a:t>insert</a:t>
            </a:r>
            <a:r>
              <a:rPr lang="en-GB" dirty="0"/>
              <a:t> </a:t>
            </a:r>
            <a:r>
              <a:rPr lang="en-US" noProof="0" dirty="0"/>
              <a:t>name</a:t>
            </a:r>
            <a:r>
              <a:rPr lang="en-GB" dirty="0"/>
              <a:t> </a:t>
            </a:r>
            <a:r>
              <a:rPr lang="en-US" noProof="0" dirty="0"/>
              <a:t>and</a:t>
            </a:r>
            <a:r>
              <a:rPr lang="en-GB" dirty="0"/>
              <a:t> </a:t>
            </a:r>
            <a:r>
              <a:rPr lang="en-US" noProof="0" dirty="0"/>
              <a:t>title</a:t>
            </a:r>
            <a:r>
              <a:rPr lang="en-GB" dirty="0"/>
              <a:t> </a:t>
            </a:r>
            <a:r>
              <a:rPr lang="en-US" noProof="0" dirty="0"/>
              <a:t>of</a:t>
            </a:r>
            <a:r>
              <a:rPr lang="en-GB" dirty="0"/>
              <a:t> </a:t>
            </a:r>
            <a:r>
              <a:rPr lang="en-US" noProof="0" dirty="0"/>
              <a:t>presenter</a:t>
            </a:r>
          </a:p>
        </p:txBody>
      </p:sp>
    </p:spTree>
    <p:extLst>
      <p:ext uri="{BB962C8B-B14F-4D97-AF65-F5344CB8AC3E}">
        <p14:creationId xmlns:p14="http://schemas.microsoft.com/office/powerpoint/2010/main" val="31118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2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230758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66D80B4D-4A40-4A9A-B370-95DFB0752F1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314874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66D80B4D-4A40-4A9A-B370-95DFB0752F1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3266637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D80B4D-4A40-4A9A-B370-95DFB0752F1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339184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66D80B4D-4A40-4A9A-B370-95DFB0752F17}"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691679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66D80B4D-4A40-4A9A-B370-95DFB0752F17}" type="datetimeFigureOut">
              <a:rPr lang="da-DK" smtClean="0"/>
              <a:t>07-11-2018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643254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66D80B4D-4A40-4A9A-B370-95DFB0752F17}" type="datetimeFigureOut">
              <a:rPr lang="da-DK" smtClean="0"/>
              <a:t>07-11-2018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4144852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80B4D-4A40-4A9A-B370-95DFB0752F17}" type="datetimeFigureOut">
              <a:rPr lang="da-DK" smtClean="0"/>
              <a:t>07-11-2018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3482687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80B4D-4A40-4A9A-B370-95DFB0752F17}"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2197185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80B4D-4A40-4A9A-B370-95DFB0752F17}"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3716711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66D80B4D-4A40-4A9A-B370-95DFB0752F1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15017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Pladsholder til billede 14"/>
          <p:cNvSpPr>
            <a:spLocks noGrp="1"/>
          </p:cNvSpPr>
          <p:nvPr>
            <p:ph type="pic" sz="quarter" idx="13" hasCustomPrompt="1"/>
          </p:nvPr>
        </p:nvSpPr>
        <p:spPr>
          <a:xfrm>
            <a:off x="0" y="0"/>
            <a:ext cx="9144000" cy="6858000"/>
          </a:xfrm>
        </p:spPr>
        <p:txBody>
          <a:bodyPr tIns="720000" anchor="ctr" anchorCtr="0"/>
          <a:lstStyle>
            <a:lvl1pPr marL="0" indent="0" algn="ctr">
              <a:buNone/>
              <a:defRPr sz="1400"/>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
        <p:nvSpPr>
          <p:cNvPr id="5" name="Backdrop single"/>
          <p:cNvSpPr>
            <a:spLocks noGrp="1"/>
          </p:cNvSpPr>
          <p:nvPr>
            <p:ph type="body" sz="quarter" idx="10" hasCustomPrompt="1"/>
          </p:nvPr>
        </p:nvSpPr>
        <p:spPr>
          <a:xfrm>
            <a:off x="0" y="7200"/>
            <a:ext cx="9144000" cy="3092400"/>
          </a:xfrm>
          <a:blipFill>
            <a:blip r:embed="rId2"/>
            <a:stretch>
              <a:fillRect/>
            </a:stretch>
          </a:blipFill>
        </p:spPr>
        <p:txBody>
          <a:bodyPr/>
          <a:lstStyle>
            <a:lvl1pPr marL="0" indent="0">
              <a:buFontTx/>
              <a:buNone/>
              <a:defRPr sz="100"/>
            </a:lvl1pPr>
          </a:lstStyle>
          <a:p>
            <a:pPr lvl="0"/>
            <a:r>
              <a:rPr lang="en-GB" dirty="0"/>
              <a:t>.</a:t>
            </a: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a:t>Click to insert Presentation title in</a:t>
            </a:r>
            <a:br>
              <a:rPr lang="en-GB" dirty="0"/>
            </a:br>
            <a:r>
              <a:rPr lang="en-GB" b="1" dirty="0"/>
              <a:t>Verdana </a:t>
            </a:r>
            <a:r>
              <a:rPr lang="en-US" b="1" noProof="0" dirty="0"/>
              <a:t>Bold</a:t>
            </a:r>
            <a:r>
              <a:rPr lang="en-GB" b="1" dirty="0"/>
              <a:t> </a:t>
            </a:r>
            <a:r>
              <a:rPr lang="en-GB" dirty="0"/>
              <a:t>and Verdana Regular</a:t>
            </a:r>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a:t>
            </a:r>
            <a:r>
              <a:rPr lang="en-GB" dirty="0"/>
              <a:t> to insert name and title of presenter</a:t>
            </a:r>
          </a:p>
        </p:txBody>
      </p:sp>
      <p:sp>
        <p:nvSpPr>
          <p:cNvPr id="13" name="Logo top"/>
          <p:cNvSpPr>
            <a:spLocks noGrp="1"/>
          </p:cNvSpPr>
          <p:nvPr>
            <p:ph type="body" sz="quarter" idx="11" hasCustomPrompt="1"/>
          </p:nvPr>
        </p:nvSpPr>
        <p:spPr>
          <a:xfrm>
            <a:off x="6465600" y="381600"/>
            <a:ext cx="2289600" cy="586800"/>
          </a:xfrm>
          <a:blipFill>
            <a:blip r:embed="rId3"/>
            <a:stretch>
              <a:fillRect/>
            </a:stretch>
          </a:blipFill>
        </p:spPr>
        <p:txBody>
          <a:bodyPr/>
          <a:lstStyle>
            <a:lvl1pPr marL="0" indent="0">
              <a:buNone/>
              <a:defRPr sz="100"/>
            </a:lvl1pPr>
          </a:lstStyle>
          <a:p>
            <a:pPr lvl="0"/>
            <a:r>
              <a:rPr lang="en-GB" dirty="0"/>
              <a:t>.</a:t>
            </a:r>
          </a:p>
        </p:txBody>
      </p:sp>
    </p:spTree>
    <p:extLst>
      <p:ext uri="{BB962C8B-B14F-4D97-AF65-F5344CB8AC3E}">
        <p14:creationId xmlns:p14="http://schemas.microsoft.com/office/powerpoint/2010/main" val="1085671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66D80B4D-4A40-4A9A-B370-95DFB0752F1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C091D7-C999-4632-B373-260A660DF7BC}" type="slidenum">
              <a:rPr lang="da-DK" smtClean="0"/>
              <a:t>‹#›</a:t>
            </a:fld>
            <a:endParaRPr lang="da-DK"/>
          </a:p>
        </p:txBody>
      </p:sp>
    </p:spTree>
    <p:extLst>
      <p:ext uri="{BB962C8B-B14F-4D97-AF65-F5344CB8AC3E}">
        <p14:creationId xmlns:p14="http://schemas.microsoft.com/office/powerpoint/2010/main" val="5160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812651EC-99EB-4FFC-9ECC-594D0C883794}"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2079978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12651EC-99EB-4FFC-9ECC-594D0C883794}"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97261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2651EC-99EB-4FFC-9ECC-594D0C883794}"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3924416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812651EC-99EB-4FFC-9ECC-594D0C883794}"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4047315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812651EC-99EB-4FFC-9ECC-594D0C883794}" type="datetimeFigureOut">
              <a:rPr lang="da-DK" smtClean="0"/>
              <a:t>07-11-2018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2233358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812651EC-99EB-4FFC-9ECC-594D0C883794}" type="datetimeFigureOut">
              <a:rPr lang="da-DK" smtClean="0"/>
              <a:t>07-11-2018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3938030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651EC-99EB-4FFC-9ECC-594D0C883794}" type="datetimeFigureOut">
              <a:rPr lang="da-DK" smtClean="0"/>
              <a:t>07-11-2018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2551664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2651EC-99EB-4FFC-9ECC-594D0C883794}"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3610969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2651EC-99EB-4FFC-9ECC-594D0C883794}"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118016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6720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12651EC-99EB-4FFC-9ECC-594D0C883794}"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3143254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12651EC-99EB-4FFC-9ECC-594D0C883794}"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F8445DC-6EE6-47A2-A83D-7813C4ED3FDE}" type="slidenum">
              <a:rPr lang="da-DK" smtClean="0"/>
              <a:t>‹#›</a:t>
            </a:fld>
            <a:endParaRPr lang="da-DK"/>
          </a:p>
        </p:txBody>
      </p:sp>
    </p:spTree>
    <p:extLst>
      <p:ext uri="{BB962C8B-B14F-4D97-AF65-F5344CB8AC3E}">
        <p14:creationId xmlns:p14="http://schemas.microsoft.com/office/powerpoint/2010/main" val="2658420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B1FA7A86-52B3-4697-ACB7-1300F5F2015E}"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2165535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1FA7A86-52B3-4697-ACB7-1300F5F2015E}"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2158528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A7A86-52B3-4697-ACB7-1300F5F2015E}"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18631785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B1FA7A86-52B3-4697-ACB7-1300F5F2015E}"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393673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B1FA7A86-52B3-4697-ACB7-1300F5F2015E}" type="datetimeFigureOut">
              <a:rPr lang="da-DK" smtClean="0"/>
              <a:t>07-11-2018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987603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B1FA7A86-52B3-4697-ACB7-1300F5F2015E}" type="datetimeFigureOut">
              <a:rPr lang="da-DK" smtClean="0"/>
              <a:t>07-11-2018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1822081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7A86-52B3-4697-ACB7-1300F5F2015E}" type="datetimeFigureOut">
              <a:rPr lang="da-DK" smtClean="0"/>
              <a:t>07-11-2018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1617326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A7A86-52B3-4697-ACB7-1300F5F2015E}"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412802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2" hasCustomPrompt="1"/>
          </p:nvPr>
        </p:nvSpPr>
        <p:spPr>
          <a:xfrm>
            <a:off x="4659313" y="0"/>
            <a:ext cx="4484686" cy="6392863"/>
          </a:xfrm>
        </p:spPr>
        <p:txBody>
          <a:bodyPr tIns="900000" anchor="ctr" anchorCtr="0"/>
          <a:lstStyle>
            <a:lvl1pPr marL="0" indent="0" algn="ctr">
              <a:buNone/>
              <a:defRPr sz="1400"/>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3437596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A7A86-52B3-4697-ACB7-1300F5F2015E}"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519118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1FA7A86-52B3-4697-ACB7-1300F5F2015E}"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1936906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1FA7A86-52B3-4697-ACB7-1300F5F2015E}"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AF50F45-F9D1-4D61-877A-963D6A0387FC}" type="slidenum">
              <a:rPr lang="da-DK" smtClean="0"/>
              <a:t>‹#›</a:t>
            </a:fld>
            <a:endParaRPr lang="da-DK"/>
          </a:p>
        </p:txBody>
      </p:sp>
    </p:spTree>
    <p:extLst>
      <p:ext uri="{BB962C8B-B14F-4D97-AF65-F5344CB8AC3E}">
        <p14:creationId xmlns:p14="http://schemas.microsoft.com/office/powerpoint/2010/main" val="4115856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8AC9C28A-D7C5-40F4-A257-BF18756DF5CB}"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2499656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AC9C28A-D7C5-40F4-A257-BF18756DF5CB}"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3867255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C9C28A-D7C5-40F4-A257-BF18756DF5CB}"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2637531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8AC9C28A-D7C5-40F4-A257-BF18756DF5CB}"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1553661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8AC9C28A-D7C5-40F4-A257-BF18756DF5CB}" type="datetimeFigureOut">
              <a:rPr lang="da-DK" smtClean="0"/>
              <a:t>07-11-2018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16727387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8AC9C28A-D7C5-40F4-A257-BF18756DF5CB}" type="datetimeFigureOut">
              <a:rPr lang="da-DK" smtClean="0"/>
              <a:t>07-11-2018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403227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9C28A-D7C5-40F4-A257-BF18756DF5CB}" type="datetimeFigureOut">
              <a:rPr lang="da-DK" smtClean="0"/>
              <a:t>07-11-2018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82957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0" y="0"/>
            <a:ext cx="4486275" cy="6392863"/>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18286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C9C28A-D7C5-40F4-A257-BF18756DF5CB}"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5777149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C9C28A-D7C5-40F4-A257-BF18756DF5CB}"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3589877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AC9C28A-D7C5-40F4-A257-BF18756DF5CB}"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955302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AC9C28A-D7C5-40F4-A257-BF18756DF5CB}"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86C1334-52B4-41BB-A697-1DEAB8B63A67}" type="slidenum">
              <a:rPr lang="da-DK" smtClean="0"/>
              <a:t>‹#›</a:t>
            </a:fld>
            <a:endParaRPr lang="da-DK"/>
          </a:p>
        </p:txBody>
      </p:sp>
    </p:spTree>
    <p:extLst>
      <p:ext uri="{BB962C8B-B14F-4D97-AF65-F5344CB8AC3E}">
        <p14:creationId xmlns:p14="http://schemas.microsoft.com/office/powerpoint/2010/main" val="420254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1D4DBB6A-81BA-4B19-94D6-549FED319440}"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2357150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1D4DBB6A-81BA-4B19-94D6-549FED319440}"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3334552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4DBB6A-81BA-4B19-94D6-549FED319440}"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4021093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1D4DBB6A-81BA-4B19-94D6-549FED319440}"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3782985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1D4DBB6A-81BA-4B19-94D6-549FED319440}" type="datetimeFigureOut">
              <a:rPr lang="da-DK" smtClean="0"/>
              <a:t>07-11-2018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2866579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1D4DBB6A-81BA-4B19-94D6-549FED319440}" type="datetimeFigureOut">
              <a:rPr lang="da-DK" smtClean="0"/>
              <a:t>07-11-2018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130979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5747275" y="1341439"/>
            <a:ext cx="2980800" cy="4679950"/>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8994543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DBB6A-81BA-4B19-94D6-549FED319440}" type="datetimeFigureOut">
              <a:rPr lang="da-DK" smtClean="0"/>
              <a:t>07-11-2018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19248552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4DBB6A-81BA-4B19-94D6-549FED319440}"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879158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4DBB6A-81BA-4B19-94D6-549FED319440}"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2856738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1D4DBB6A-81BA-4B19-94D6-549FED319440}"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1582625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1D4DBB6A-81BA-4B19-94D6-549FED319440}"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3885AA6-3716-4C73-85A8-E9431A7EA816}" type="slidenum">
              <a:rPr lang="da-DK" smtClean="0"/>
              <a:t>‹#›</a:t>
            </a:fld>
            <a:endParaRPr lang="da-DK"/>
          </a:p>
        </p:txBody>
      </p:sp>
    </p:spTree>
    <p:extLst>
      <p:ext uri="{BB962C8B-B14F-4D97-AF65-F5344CB8AC3E}">
        <p14:creationId xmlns:p14="http://schemas.microsoft.com/office/powerpoint/2010/main" val="1919504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B6C082B8-FDC5-4895-8202-42F8D156C9B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15968245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6C082B8-FDC5-4895-8202-42F8D156C9B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3513783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C082B8-FDC5-4895-8202-42F8D156C9B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20038995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B6C082B8-FDC5-4895-8202-42F8D156C9B7}"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2337033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B6C082B8-FDC5-4895-8202-42F8D156C9B7}" type="datetimeFigureOut">
              <a:rPr lang="da-DK" smtClean="0"/>
              <a:t>07-11-2018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174099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419100" y="1341439"/>
            <a:ext cx="2980800" cy="4679950"/>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939739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B6C082B8-FDC5-4895-8202-42F8D156C9B7}" type="datetimeFigureOut">
              <a:rPr lang="da-DK" smtClean="0"/>
              <a:t>07-11-2018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3138151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082B8-FDC5-4895-8202-42F8D156C9B7}" type="datetimeFigureOut">
              <a:rPr lang="da-DK" smtClean="0"/>
              <a:t>07-11-2018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2805459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C082B8-FDC5-4895-8202-42F8D156C9B7}"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2197609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C082B8-FDC5-4895-8202-42F8D156C9B7}" type="datetimeFigureOut">
              <a:rPr lang="da-DK" smtClean="0"/>
              <a:t>07-11-2018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41142079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6C082B8-FDC5-4895-8202-42F8D156C9B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16516279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6C082B8-FDC5-4895-8202-42F8D156C9B7}" type="datetimeFigureOut">
              <a:rPr lang="da-DK" smtClean="0"/>
              <a:t>07-11-2018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D40D85E-2538-409F-8BE4-37EB63BDC1E9}" type="slidenum">
              <a:rPr lang="da-DK" smtClean="0"/>
              <a:t>‹#›</a:t>
            </a:fld>
            <a:endParaRPr lang="da-DK"/>
          </a:p>
        </p:txBody>
      </p:sp>
    </p:spTree>
    <p:extLst>
      <p:ext uri="{BB962C8B-B14F-4D97-AF65-F5344CB8AC3E}">
        <p14:creationId xmlns:p14="http://schemas.microsoft.com/office/powerpoint/2010/main" val="204876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a:solidFill>
                  <a:schemeClr val="tx1"/>
                </a:solidFill>
                <a:ea typeface="SimHei"/>
                <a:cs typeface="Arial" charset="0"/>
              </a:rPr>
              <a:t> |</a:t>
            </a:r>
          </a:p>
        </p:txBody>
      </p:sp>
    </p:spTree>
    <p:extLst>
      <p:ext uri="{BB962C8B-B14F-4D97-AF65-F5344CB8AC3E}">
        <p14:creationId xmlns:p14="http://schemas.microsoft.com/office/powerpoint/2010/main" val="35583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Danfoss\Jobs\5123_Hjaelp til PowerPoint skabeloner\Received\Nyeste grafikker\Ny Grafik til SD\Ny Grafik til SD\PPT__4-3_bottom_bar.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Danfoss\Jobs\5123_Hjaelp til PowerPoint skabeloner\Received\Nyeste grafikker\Ny Grafik til SD\Ny Grafik til SD\PPT__4-3_bottom_bar_logo-only.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6279131"/>
            <a:ext cx="9144000" cy="463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US" sz="800" b="1" noProof="0" smtClean="0">
                <a:solidFill>
                  <a:schemeClr val="bg1"/>
                </a:solidFill>
                <a:ea typeface="SimHei"/>
                <a:cs typeface="Arial" charset="0"/>
              </a:rPr>
              <a:pPr algn="r" fontAlgn="base">
                <a:spcBef>
                  <a:spcPct val="20000"/>
                </a:spcBef>
                <a:spcAft>
                  <a:spcPct val="0"/>
                </a:spcAft>
                <a:buClr>
                  <a:srgbClr val="808080"/>
                </a:buClr>
              </a:pPr>
              <a:t>‹#›</a:t>
            </a:fld>
            <a:r>
              <a:rPr lang="en-US" sz="800" noProof="0" dirty="0">
                <a:solidFill>
                  <a:schemeClr val="bg1"/>
                </a:solidFill>
                <a:ea typeface="SimHei"/>
                <a:cs typeface="Arial" charset="0"/>
              </a:rPr>
              <a:t> </a:t>
            </a:r>
            <a:r>
              <a:rPr lang="en-US" sz="900" noProof="0" dirty="0">
                <a:solidFill>
                  <a:schemeClr val="bg1"/>
                </a:solidFill>
                <a:ea typeface="SimHei"/>
                <a:cs typeface="Arial" charset="0"/>
              </a:rPr>
              <a:t>|</a:t>
            </a: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bmkFldAdditionalInfo"/>
          <p:cNvSpPr txBox="1">
            <a:spLocks noChangeArrowheads="1"/>
          </p:cNvSpPr>
          <p:nvPr userDrawn="1"/>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US" sz="800" noProof="0" dirty="0">
                <a:solidFill>
                  <a:schemeClr val="bg1"/>
                </a:solidFill>
                <a:ea typeface="SimHei"/>
                <a:cs typeface="Arial" charset="0"/>
              </a:rPr>
              <a:t>Presentation 9. November 2018</a:t>
            </a:r>
          </a:p>
        </p:txBody>
      </p:sp>
    </p:spTree>
    <p:extLst>
      <p:ext uri="{BB962C8B-B14F-4D97-AF65-F5344CB8AC3E}">
        <p14:creationId xmlns:p14="http://schemas.microsoft.com/office/powerpoint/2010/main" val="1716963410"/>
      </p:ext>
    </p:extLst>
  </p:cSld>
  <p:clrMap bg1="lt1" tx1="dk1" bg2="lt2" tx2="dk2" accent1="accent1" accent2="accent2" accent3="accent3" accent4="accent4" accent5="accent5" accent6="accent6" hlink="hlink" folHlink="folHlink"/>
  <p:sldLayoutIdLst>
    <p:sldLayoutId id="2147483730" r:id="rId1"/>
    <p:sldLayoutId id="2147483655" r:id="rId2"/>
    <p:sldLayoutId id="2147483733" r:id="rId3"/>
    <p:sldLayoutId id="2147483675" r:id="rId4"/>
    <p:sldLayoutId id="2147483686" r:id="rId5"/>
    <p:sldLayoutId id="2147483688" r:id="rId6"/>
    <p:sldLayoutId id="2147483674" r:id="rId7"/>
    <p:sldLayoutId id="2147483673" r:id="rId8"/>
    <p:sldLayoutId id="2147483660" r:id="rId9"/>
    <p:sldLayoutId id="2147483710" r:id="rId10"/>
    <p:sldLayoutId id="2147483720" r:id="rId11"/>
    <p:sldLayoutId id="2147483725" r:id="rId12"/>
    <p:sldLayoutId id="2147483726" r:id="rId13"/>
    <p:sldLayoutId id="2147483727" r:id="rId14"/>
    <p:sldLayoutId id="2147483728" r:id="rId15"/>
    <p:sldLayoutId id="2147483729" r:id="rId16"/>
    <p:sldLayoutId id="2147483666" r:id="rId17"/>
    <p:sldLayoutId id="2147483732" r:id="rId18"/>
    <p:sldLayoutId id="2147483709" r:id="rId19"/>
  </p:sldLayoutIdLst>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80B4D-4A40-4A9A-B370-95DFB0752F17}" type="datetimeFigureOut">
              <a:rPr lang="da-DK" smtClean="0"/>
              <a:t>07-11-2018</a:t>
            </a:fld>
            <a:endParaRPr lang="da-D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091D7-C999-4632-B373-260A660DF7BC}" type="slidenum">
              <a:rPr lang="da-DK" smtClean="0"/>
              <a:t>‹#›</a:t>
            </a:fld>
            <a:endParaRPr lang="da-DK"/>
          </a:p>
        </p:txBody>
      </p:sp>
    </p:spTree>
    <p:extLst>
      <p:ext uri="{BB962C8B-B14F-4D97-AF65-F5344CB8AC3E}">
        <p14:creationId xmlns:p14="http://schemas.microsoft.com/office/powerpoint/2010/main" val="244585595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p:cNvSpPr>
            <a:spLocks noGrp="1"/>
          </p:cNvSpPr>
          <p:nvPr>
            <p:ph type="dt" sz="half" idx="2"/>
          </p:nvPr>
        </p:nvSpPr>
        <p:spPr>
          <a:xfrm>
            <a:off x="628650" y="6356350"/>
            <a:ext cx="457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Footer Placeholder 4"/>
          <p:cNvSpPr>
            <a:spLocks noGrp="1"/>
          </p:cNvSpPr>
          <p:nvPr>
            <p:ph type="ftr" sz="quarter" idx="3"/>
          </p:nvPr>
        </p:nvSpPr>
        <p:spPr>
          <a:xfrm>
            <a:off x="628650" y="6356350"/>
            <a:ext cx="548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EH Applications Workshop in Poland</a:t>
            </a:r>
            <a:endParaRPr lang="da-DK"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445DC-6EE6-47A2-A83D-7813C4ED3FDE}" type="slidenum">
              <a:rPr lang="da-DK" smtClean="0"/>
              <a:t>‹#›</a:t>
            </a:fld>
            <a:endParaRPr lang="da-DK" dirty="0"/>
          </a:p>
        </p:txBody>
      </p:sp>
    </p:spTree>
    <p:extLst>
      <p:ext uri="{BB962C8B-B14F-4D97-AF65-F5344CB8AC3E}">
        <p14:creationId xmlns:p14="http://schemas.microsoft.com/office/powerpoint/2010/main" val="51044652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7A86-52B3-4697-ACB7-1300F5F2015E}" type="datetimeFigureOut">
              <a:rPr lang="da-DK" smtClean="0"/>
              <a:t>07-11-2018</a:t>
            </a:fld>
            <a:endParaRPr lang="da-D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50F45-F9D1-4D61-877A-963D6A0387FC}" type="slidenum">
              <a:rPr lang="da-DK" smtClean="0"/>
              <a:t>‹#›</a:t>
            </a:fld>
            <a:endParaRPr lang="da-DK"/>
          </a:p>
        </p:txBody>
      </p:sp>
    </p:spTree>
    <p:extLst>
      <p:ext uri="{BB962C8B-B14F-4D97-AF65-F5344CB8AC3E}">
        <p14:creationId xmlns:p14="http://schemas.microsoft.com/office/powerpoint/2010/main" val="323875425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9C28A-D7C5-40F4-A257-BF18756DF5CB}" type="datetimeFigureOut">
              <a:rPr lang="da-DK" smtClean="0"/>
              <a:t>07-11-2018</a:t>
            </a:fld>
            <a:endParaRPr lang="da-D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C1334-52B4-41BB-A697-1DEAB8B63A67}" type="slidenum">
              <a:rPr lang="da-DK" smtClean="0"/>
              <a:t>‹#›</a:t>
            </a:fld>
            <a:endParaRPr lang="da-DK"/>
          </a:p>
        </p:txBody>
      </p:sp>
    </p:spTree>
    <p:extLst>
      <p:ext uri="{BB962C8B-B14F-4D97-AF65-F5344CB8AC3E}">
        <p14:creationId xmlns:p14="http://schemas.microsoft.com/office/powerpoint/2010/main" val="23595356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DBB6A-81BA-4B19-94D6-549FED319440}" type="datetimeFigureOut">
              <a:rPr lang="da-DK" smtClean="0"/>
              <a:t>07-11-2018</a:t>
            </a:fld>
            <a:endParaRPr lang="da-D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85AA6-3716-4C73-85A8-E9431A7EA816}" type="slidenum">
              <a:rPr lang="da-DK" smtClean="0"/>
              <a:t>‹#›</a:t>
            </a:fld>
            <a:endParaRPr lang="da-DK"/>
          </a:p>
        </p:txBody>
      </p:sp>
    </p:spTree>
    <p:extLst>
      <p:ext uri="{BB962C8B-B14F-4D97-AF65-F5344CB8AC3E}">
        <p14:creationId xmlns:p14="http://schemas.microsoft.com/office/powerpoint/2010/main" val="243460874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082B8-FDC5-4895-8202-42F8D156C9B7}" type="datetimeFigureOut">
              <a:rPr lang="da-DK" smtClean="0"/>
              <a:t>07-11-2018</a:t>
            </a:fld>
            <a:endParaRPr lang="da-D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D85E-2538-409F-8BE4-37EB63BDC1E9}" type="slidenum">
              <a:rPr lang="da-DK" smtClean="0"/>
              <a:t>‹#›</a:t>
            </a:fld>
            <a:endParaRPr lang="da-DK"/>
          </a:p>
        </p:txBody>
      </p:sp>
    </p:spTree>
    <p:extLst>
      <p:ext uri="{BB962C8B-B14F-4D97-AF65-F5344CB8AC3E}">
        <p14:creationId xmlns:p14="http://schemas.microsoft.com/office/powerpoint/2010/main" val="16202810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www.e-control.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www.kwh-preis.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NZEB%20Koblenz,%20English%20version%205.mp4"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g"/><Relationship Id="rId11" Type="http://schemas.openxmlformats.org/officeDocument/2006/relationships/image" Target="../media/image18.jpg"/><Relationship Id="rId5" Type="http://schemas.openxmlformats.org/officeDocument/2006/relationships/image" Target="../media/image40.jpeg"/><Relationship Id="rId10" Type="http://schemas.openxmlformats.org/officeDocument/2006/relationships/image" Target="../media/image45.jpg"/><Relationship Id="rId4" Type="http://schemas.openxmlformats.org/officeDocument/2006/relationships/image" Target="../media/image39.jpeg"/><Relationship Id="rId9"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306" y="1271770"/>
            <a:ext cx="8307388" cy="1157378"/>
          </a:xfrm>
        </p:spPr>
        <p:txBody>
          <a:bodyPr/>
          <a:lstStyle/>
          <a:p>
            <a:r>
              <a:rPr lang="en-US" altLang="en-US" dirty="0"/>
              <a:t>Nearly Zero Energy Building</a:t>
            </a:r>
            <a:br>
              <a:rPr lang="en-US" altLang="en-US" b="1" dirty="0"/>
            </a:br>
            <a:r>
              <a:rPr lang="en-US" altLang="en-US" sz="1200" dirty="0"/>
              <a:t>Case study 2017-2018-2019</a:t>
            </a:r>
            <a:endParaRPr lang="en-US" dirty="0"/>
          </a:p>
        </p:txBody>
      </p:sp>
      <p:sp>
        <p:nvSpPr>
          <p:cNvPr id="3" name="Subtitle 2"/>
          <p:cNvSpPr>
            <a:spLocks noGrp="1"/>
          </p:cNvSpPr>
          <p:nvPr>
            <p:ph type="subTitle" idx="1"/>
          </p:nvPr>
        </p:nvSpPr>
        <p:spPr>
          <a:xfrm>
            <a:off x="418306" y="3361850"/>
            <a:ext cx="8308975" cy="991489"/>
          </a:xfrm>
        </p:spPr>
        <p:txBody>
          <a:bodyPr/>
          <a:lstStyle/>
          <a:p>
            <a:r>
              <a:rPr lang="en-US" dirty="0"/>
              <a:t>Sebastian Peczalski, </a:t>
            </a:r>
          </a:p>
          <a:p>
            <a:r>
              <a:rPr lang="en-US" dirty="0"/>
              <a:t>Global Product Manager, Indoor</a:t>
            </a:r>
          </a:p>
          <a:p>
            <a:r>
              <a:rPr lang="en-US" dirty="0"/>
              <a:t>SPE@Danfoss.com</a:t>
            </a:r>
          </a:p>
          <a:p>
            <a:endParaRPr lang="en-US" dirty="0"/>
          </a:p>
        </p:txBody>
      </p:sp>
      <p:pic>
        <p:nvPicPr>
          <p:cNvPr id="4" name="Picture 3">
            <a:extLst>
              <a:ext uri="{FF2B5EF4-FFF2-40B4-BE49-F238E27FC236}">
                <a16:creationId xmlns:a16="http://schemas.microsoft.com/office/drawing/2014/main" id="{0178BA30-DA34-40C6-9700-F659887A0CC5}"/>
              </a:ext>
            </a:extLst>
          </p:cNvPr>
          <p:cNvPicPr>
            <a:picLocks noChangeAspect="1"/>
          </p:cNvPicPr>
          <p:nvPr/>
        </p:nvPicPr>
        <p:blipFill>
          <a:blip r:embed="rId2"/>
          <a:stretch>
            <a:fillRect/>
          </a:stretch>
        </p:blipFill>
        <p:spPr>
          <a:xfrm>
            <a:off x="6610893" y="1076584"/>
            <a:ext cx="2352305" cy="593190"/>
          </a:xfrm>
          <a:prstGeom prst="rect">
            <a:avLst/>
          </a:prstGeom>
        </p:spPr>
      </p:pic>
    </p:spTree>
    <p:extLst>
      <p:ext uri="{BB962C8B-B14F-4D97-AF65-F5344CB8AC3E}">
        <p14:creationId xmlns:p14="http://schemas.microsoft.com/office/powerpoint/2010/main" val="90069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0C78FD-591F-46B3-94EE-2C0996D02BE8}"/>
              </a:ext>
            </a:extLst>
          </p:cNvPr>
          <p:cNvSpPr>
            <a:spLocks noGrp="1"/>
          </p:cNvSpPr>
          <p:nvPr>
            <p:ph idx="1"/>
          </p:nvPr>
        </p:nvSpPr>
        <p:spPr>
          <a:xfrm>
            <a:off x="3016332" y="1341438"/>
            <a:ext cx="5711743" cy="4660900"/>
          </a:xfrm>
        </p:spPr>
        <p:txBody>
          <a:bodyPr/>
          <a:lstStyle/>
          <a:p>
            <a:pPr marL="0" indent="0">
              <a:buNone/>
            </a:pPr>
            <a:r>
              <a:rPr lang="de-AT" sz="1400" dirty="0"/>
              <a:t>Alle Energiekomponenten, die auf das Gebäude wirken, ausgenommen Geräte (Haushalt, Aufzüge usw.).</a:t>
            </a:r>
          </a:p>
          <a:p>
            <a:pPr marL="0" indent="0">
              <a:buNone/>
            </a:pPr>
            <a:r>
              <a:rPr lang="de-AT" sz="1400" dirty="0"/>
              <a:t>Einschließlich: Heizung, Kühlung, Lüftung, Warmwasser, Licht.</a:t>
            </a:r>
            <a:endParaRPr lang="da-DK" sz="1400" dirty="0"/>
          </a:p>
          <a:p>
            <a:pPr marL="0" indent="0">
              <a:buNone/>
            </a:pPr>
            <a:r>
              <a:rPr lang="de-AT" sz="1400" dirty="0"/>
              <a:t>Zwischen: </a:t>
            </a:r>
            <a:r>
              <a:rPr lang="de-AT" sz="1400" b="1" dirty="0"/>
              <a:t>Gelieferte und exportierte Energie</a:t>
            </a:r>
            <a:r>
              <a:rPr lang="de-AT" sz="1400" dirty="0"/>
              <a:t>, da sie für jeden Energieträger (d. H. Elektrizität, Fernwärme, Kühlung usw.) individuell berechnet werden muss.</a:t>
            </a:r>
          </a:p>
          <a:p>
            <a:pPr marL="0" indent="0">
              <a:buNone/>
            </a:pPr>
            <a:r>
              <a:rPr lang="de-AT" sz="1400" dirty="0"/>
              <a:t>Erneuerbare Energie vor Ort (aus PV, Solarkollektoren, Energie- und Windturbinen, gewonnen aus lokalen Energiequellen) muss berücksichtigt werden.</a:t>
            </a:r>
            <a:endParaRPr lang="da-DK" sz="1400" dirty="0"/>
          </a:p>
          <a:p>
            <a:pPr marL="0" indent="0">
              <a:buNone/>
            </a:pPr>
            <a:r>
              <a:rPr lang="de-AT" sz="1400" dirty="0"/>
              <a:t>Die </a:t>
            </a:r>
            <a:r>
              <a:rPr lang="de-AT" sz="1400" u="sng" dirty="0"/>
              <a:t>stündliche Energieberechnung </a:t>
            </a:r>
            <a:r>
              <a:rPr lang="de-AT" sz="1400" dirty="0"/>
              <a:t>(oder Simulation zu Beginn) wird benötigt, um das Gleichgewicht zwischen der gelieferten und der exportierten Energie aufgrund der unterschiedlichen Dynamik vor Ort zu berechnen.</a:t>
            </a:r>
          </a:p>
          <a:p>
            <a:pPr marL="0" indent="0">
              <a:buNone/>
            </a:pPr>
            <a:r>
              <a:rPr lang="de-AT" sz="1400" dirty="0"/>
              <a:t>Eine solche Berechnung erfordert </a:t>
            </a:r>
            <a:r>
              <a:rPr lang="de-AT" sz="1400" u="sng" dirty="0"/>
              <a:t>Benutzerbelegungsdaten</a:t>
            </a:r>
            <a:r>
              <a:rPr lang="de-AT" sz="1400" dirty="0"/>
              <a:t> und das Einrichten </a:t>
            </a:r>
            <a:r>
              <a:rPr lang="de-AT" sz="1400" u="sng" dirty="0"/>
              <a:t>geeigneter Benutzerprofile </a:t>
            </a:r>
            <a:r>
              <a:rPr lang="de-AT" sz="1400" dirty="0"/>
              <a:t>(d. H. Familiengröße, Alter, thermische Vorlieben und lebendes Muster).</a:t>
            </a:r>
            <a:endParaRPr lang="da-DK" dirty="0"/>
          </a:p>
        </p:txBody>
      </p:sp>
      <p:sp>
        <p:nvSpPr>
          <p:cNvPr id="3" name="Title 2">
            <a:extLst>
              <a:ext uri="{FF2B5EF4-FFF2-40B4-BE49-F238E27FC236}">
                <a16:creationId xmlns:a16="http://schemas.microsoft.com/office/drawing/2014/main" id="{987D5321-3298-409C-B72D-A2DFF9177B34}"/>
              </a:ext>
            </a:extLst>
          </p:cNvPr>
          <p:cNvSpPr>
            <a:spLocks noGrp="1"/>
          </p:cNvSpPr>
          <p:nvPr>
            <p:ph type="title"/>
          </p:nvPr>
        </p:nvSpPr>
        <p:spPr/>
        <p:txBody>
          <a:bodyPr/>
          <a:lstStyle/>
          <a:p>
            <a:r>
              <a:rPr lang="en-US" sz="2700" dirty="0" err="1"/>
              <a:t>Einführung</a:t>
            </a:r>
            <a:r>
              <a:rPr lang="en-US" sz="2700" dirty="0"/>
              <a:t> </a:t>
            </a:r>
            <a:r>
              <a:rPr lang="en-US" sz="2700" dirty="0" err="1"/>
              <a:t>nZEB</a:t>
            </a:r>
            <a:r>
              <a:rPr lang="en-US" sz="2700" dirty="0"/>
              <a:t> (</a:t>
            </a:r>
            <a:r>
              <a:rPr lang="en-US" sz="2700" dirty="0" err="1"/>
              <a:t>nahezu</a:t>
            </a:r>
            <a:r>
              <a:rPr lang="en-US" sz="2700" dirty="0"/>
              <a:t> Null-</a:t>
            </a:r>
            <a:r>
              <a:rPr lang="en-US" sz="2700" dirty="0" err="1"/>
              <a:t>Energie</a:t>
            </a:r>
            <a:r>
              <a:rPr lang="en-US" sz="2700" dirty="0"/>
              <a:t>-Haus), </a:t>
            </a:r>
            <a:r>
              <a:rPr lang="en-US" sz="1000" dirty="0"/>
              <a:t>s.2</a:t>
            </a:r>
            <a:endParaRPr lang="da-DK" sz="1000" dirty="0"/>
          </a:p>
        </p:txBody>
      </p:sp>
      <p:sp>
        <p:nvSpPr>
          <p:cNvPr id="4" name="Content Placeholder 1">
            <a:extLst>
              <a:ext uri="{FF2B5EF4-FFF2-40B4-BE49-F238E27FC236}">
                <a16:creationId xmlns:a16="http://schemas.microsoft.com/office/drawing/2014/main" id="{42FC932B-5905-4686-B7BD-A5502752AAB2}"/>
              </a:ext>
            </a:extLst>
          </p:cNvPr>
          <p:cNvSpPr txBox="1">
            <a:spLocks/>
          </p:cNvSpPr>
          <p:nvPr/>
        </p:nvSpPr>
        <p:spPr>
          <a:xfrm>
            <a:off x="501031" y="4116979"/>
            <a:ext cx="2362901" cy="1108164"/>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AT" sz="1600" b="1" dirty="0"/>
              <a:t>Echte Messungen sind zu bevorzugen</a:t>
            </a:r>
          </a:p>
          <a:p>
            <a:pPr marL="0" indent="0">
              <a:buNone/>
            </a:pPr>
            <a:endParaRPr lang="en-US" sz="1400" dirty="0">
              <a:solidFill>
                <a:srgbClr val="000000"/>
              </a:solidFill>
            </a:endParaRPr>
          </a:p>
          <a:p>
            <a:pPr marL="0" indent="0">
              <a:buFont typeface="Verdana" panose="020B0604030504040204" pitchFamily="34" charset="0"/>
              <a:buNone/>
            </a:pPr>
            <a:endParaRPr lang="en-US" sz="1400" dirty="0"/>
          </a:p>
          <a:p>
            <a:endParaRPr lang="da-DK" dirty="0"/>
          </a:p>
        </p:txBody>
      </p:sp>
      <p:sp>
        <p:nvSpPr>
          <p:cNvPr id="5" name="Content Placeholder 1">
            <a:extLst>
              <a:ext uri="{FF2B5EF4-FFF2-40B4-BE49-F238E27FC236}">
                <a16:creationId xmlns:a16="http://schemas.microsoft.com/office/drawing/2014/main" id="{2EC7DD5C-130E-47AB-BDD2-E851446A354B}"/>
              </a:ext>
            </a:extLst>
          </p:cNvPr>
          <p:cNvSpPr txBox="1">
            <a:spLocks/>
          </p:cNvSpPr>
          <p:nvPr/>
        </p:nvSpPr>
        <p:spPr>
          <a:xfrm>
            <a:off x="501030" y="2496321"/>
            <a:ext cx="2206543" cy="647123"/>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1" dirty="0"/>
              <a:t>Ausgeglichenheit</a:t>
            </a:r>
          </a:p>
          <a:p>
            <a:pPr marL="0" indent="0">
              <a:buFont typeface="Verdana" panose="020B0604030504040204" pitchFamily="34" charset="0"/>
              <a:buNone/>
            </a:pPr>
            <a:endParaRPr lang="en-US" sz="1400" dirty="0"/>
          </a:p>
          <a:p>
            <a:endParaRPr lang="da-DK" dirty="0"/>
          </a:p>
        </p:txBody>
      </p:sp>
      <p:sp>
        <p:nvSpPr>
          <p:cNvPr id="6" name="Content Placeholder 1">
            <a:extLst>
              <a:ext uri="{FF2B5EF4-FFF2-40B4-BE49-F238E27FC236}">
                <a16:creationId xmlns:a16="http://schemas.microsoft.com/office/drawing/2014/main" id="{58E297F2-389A-4457-8B11-F6D2B7A0D234}"/>
              </a:ext>
            </a:extLst>
          </p:cNvPr>
          <p:cNvSpPr txBox="1">
            <a:spLocks/>
          </p:cNvSpPr>
          <p:nvPr/>
        </p:nvSpPr>
        <p:spPr>
          <a:xfrm>
            <a:off x="501031" y="1341438"/>
            <a:ext cx="2362901" cy="760494"/>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AT" sz="1600" dirty="0">
                <a:solidFill>
                  <a:srgbClr val="000000"/>
                </a:solidFill>
              </a:rPr>
              <a:t>Gesamtenergie</a:t>
            </a:r>
          </a:p>
          <a:p>
            <a:pPr marL="0" indent="0">
              <a:buNone/>
            </a:pPr>
            <a:endParaRPr lang="en-US" sz="1400" dirty="0">
              <a:solidFill>
                <a:srgbClr val="000000"/>
              </a:solidFill>
            </a:endParaRPr>
          </a:p>
          <a:p>
            <a:pPr marL="0" indent="0">
              <a:buFont typeface="Verdana" panose="020B0604030504040204" pitchFamily="34" charset="0"/>
              <a:buNone/>
            </a:pPr>
            <a:endParaRPr lang="en-US" sz="1400" dirty="0"/>
          </a:p>
          <a:p>
            <a:endParaRPr lang="da-DK" dirty="0"/>
          </a:p>
        </p:txBody>
      </p:sp>
      <p:cxnSp>
        <p:nvCxnSpPr>
          <p:cNvPr id="8" name="Straight Connector 7">
            <a:extLst>
              <a:ext uri="{FF2B5EF4-FFF2-40B4-BE49-F238E27FC236}">
                <a16:creationId xmlns:a16="http://schemas.microsoft.com/office/drawing/2014/main" id="{3D5FF780-62D1-4E8E-A56A-D5FCE36507A1}"/>
              </a:ext>
            </a:extLst>
          </p:cNvPr>
          <p:cNvCxnSpPr/>
          <p:nvPr/>
        </p:nvCxnSpPr>
        <p:spPr>
          <a:xfrm>
            <a:off x="501030" y="2101932"/>
            <a:ext cx="82270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283CFF-7402-42C2-A851-297E1A57243E}"/>
              </a:ext>
            </a:extLst>
          </p:cNvPr>
          <p:cNvCxnSpPr/>
          <p:nvPr/>
        </p:nvCxnSpPr>
        <p:spPr>
          <a:xfrm>
            <a:off x="501030" y="3537834"/>
            <a:ext cx="82270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7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6F651-3DF9-4540-A71D-4D6CC8D78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0651D0E4-8BC3-46A0-A81C-EF32435A11EE}"/>
              </a:ext>
            </a:extLst>
          </p:cNvPr>
          <p:cNvSpPr>
            <a:spLocks noGrp="1"/>
          </p:cNvSpPr>
          <p:nvPr>
            <p:ph type="title"/>
          </p:nvPr>
        </p:nvSpPr>
        <p:spPr/>
        <p:txBody>
          <a:bodyPr/>
          <a:lstStyle/>
          <a:p>
            <a:r>
              <a:rPr lang="en-US" dirty="0">
                <a:solidFill>
                  <a:schemeClr val="bg1"/>
                </a:solidFill>
              </a:rPr>
              <a:t>Koblenz </a:t>
            </a:r>
            <a:r>
              <a:rPr lang="en-US" dirty="0" err="1">
                <a:solidFill>
                  <a:schemeClr val="bg1"/>
                </a:solidFill>
              </a:rPr>
              <a:t>Projekt</a:t>
            </a:r>
            <a:r>
              <a:rPr lang="en-US" dirty="0">
                <a:solidFill>
                  <a:schemeClr val="bg1"/>
                </a:solidFill>
              </a:rPr>
              <a:t> – </a:t>
            </a:r>
            <a:r>
              <a:rPr lang="en-US" dirty="0" err="1">
                <a:solidFill>
                  <a:schemeClr val="bg1"/>
                </a:solidFill>
              </a:rPr>
              <a:t>Beschreibung</a:t>
            </a:r>
            <a:endParaRPr lang="da-DK" dirty="0">
              <a:solidFill>
                <a:schemeClr val="bg1"/>
              </a:solidFill>
            </a:endParaRPr>
          </a:p>
        </p:txBody>
      </p:sp>
      <p:sp>
        <p:nvSpPr>
          <p:cNvPr id="4" name="Rectangle 3">
            <a:extLst>
              <a:ext uri="{FF2B5EF4-FFF2-40B4-BE49-F238E27FC236}">
                <a16:creationId xmlns:a16="http://schemas.microsoft.com/office/drawing/2014/main" id="{EC1DDC02-BC7D-44EE-823B-542E012E161E}"/>
              </a:ext>
            </a:extLst>
          </p:cNvPr>
          <p:cNvSpPr/>
          <p:nvPr/>
        </p:nvSpPr>
        <p:spPr>
          <a:xfrm>
            <a:off x="0" y="0"/>
            <a:ext cx="9144000" cy="6858000"/>
          </a:xfrm>
          <a:prstGeom prst="rect">
            <a:avLst/>
          </a:prstGeom>
          <a:gradFill>
            <a:gsLst>
              <a:gs pos="17000">
                <a:srgbClr val="FFFFFF">
                  <a:alpha val="3000"/>
                </a:srgbClr>
              </a:gs>
              <a:gs pos="74000">
                <a:schemeClr val="bg1"/>
              </a:gs>
              <a:gs pos="83000">
                <a:schemeClr val="bg1"/>
              </a:gs>
              <a:gs pos="100000">
                <a:schemeClr val="bg1"/>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err="1"/>
          </a:p>
        </p:txBody>
      </p:sp>
      <p:sp>
        <p:nvSpPr>
          <p:cNvPr id="2" name="Content Placeholder 1">
            <a:extLst>
              <a:ext uri="{FF2B5EF4-FFF2-40B4-BE49-F238E27FC236}">
                <a16:creationId xmlns:a16="http://schemas.microsoft.com/office/drawing/2014/main" id="{76BF919D-0D1A-4CC1-98CB-838372A8595F}"/>
              </a:ext>
            </a:extLst>
          </p:cNvPr>
          <p:cNvSpPr>
            <a:spLocks noGrp="1"/>
          </p:cNvSpPr>
          <p:nvPr>
            <p:ph idx="1"/>
          </p:nvPr>
        </p:nvSpPr>
        <p:spPr>
          <a:xfrm>
            <a:off x="132555" y="4202282"/>
            <a:ext cx="8868569" cy="2655718"/>
          </a:xfrm>
        </p:spPr>
        <p:txBody>
          <a:bodyPr/>
          <a:lstStyle/>
          <a:p>
            <a:r>
              <a:rPr lang="de-AT" sz="1400" b="1" dirty="0"/>
              <a:t>Fläche: </a:t>
            </a:r>
            <a:r>
              <a:rPr lang="de-AT" sz="1400" dirty="0"/>
              <a:t>500 m² (2 x 249,9 m²; zwei nebeneinander liegende verspiegelte Teile eines Hauses), aufgeteilt in 4 Wohnungen (untere Wohnung, im Obergeschoss 2-stöckig)</a:t>
            </a:r>
          </a:p>
          <a:p>
            <a:r>
              <a:rPr lang="de-AT" sz="1400" b="1" dirty="0"/>
              <a:t>Heizsystem: </a:t>
            </a:r>
            <a:r>
              <a:rPr lang="de-AT" sz="1400" dirty="0"/>
              <a:t>DEVI Elektrische Matten (Typ DTCE), DEVIlink CC für jede Wohnung mit FS &amp; FT für jedes Zimmer, zusätzliche DEVIreg Touch in der Eingangshalle.</a:t>
            </a:r>
          </a:p>
          <a:p>
            <a:r>
              <a:rPr lang="de-AT" sz="1400" b="1" dirty="0"/>
              <a:t>Heizleistung: </a:t>
            </a:r>
            <a:r>
              <a:rPr lang="de-AT" sz="1400" dirty="0"/>
              <a:t>Matten eingestellt auf 35 [W/m²] Leistung (erforderlich berechnet ~12 [W/m²]).</a:t>
            </a:r>
          </a:p>
          <a:p>
            <a:r>
              <a:rPr lang="de-AT" sz="1400" b="1" dirty="0"/>
              <a:t>Vorteil: </a:t>
            </a:r>
            <a:r>
              <a:rPr lang="de-AT" sz="1400" dirty="0"/>
              <a:t>Einfach zu regulieren, unsichtbar, lange Lebensdauer, Komfort gewährleistet, auch an den kältesten Tagen eines Jahres.</a:t>
            </a:r>
          </a:p>
          <a:p>
            <a:r>
              <a:rPr lang="de-AT" sz="1400" b="1" dirty="0"/>
              <a:t>Zeitrahmen</a:t>
            </a:r>
            <a:r>
              <a:rPr lang="de-AT" sz="1400" dirty="0"/>
              <a:t>: Gebaut 2017, Umzug im Dezember 2017.</a:t>
            </a:r>
          </a:p>
          <a:p>
            <a:r>
              <a:rPr lang="de-AT" sz="1400" b="1" dirty="0"/>
              <a:t>Planungsbüro:  </a:t>
            </a:r>
            <a:r>
              <a:rPr lang="de-AT" sz="1400" dirty="0"/>
              <a:t>haerter-planungsbuero.de &amp;  fachplaner-energie.de</a:t>
            </a:r>
            <a:endParaRPr lang="de-AT" sz="1400" b="1" dirty="0"/>
          </a:p>
          <a:p>
            <a:r>
              <a:rPr lang="de-AT" sz="1400" b="1" dirty="0"/>
              <a:t>Privates Investment</a:t>
            </a:r>
          </a:p>
        </p:txBody>
      </p:sp>
    </p:spTree>
    <p:extLst>
      <p:ext uri="{BB962C8B-B14F-4D97-AF65-F5344CB8AC3E}">
        <p14:creationId xmlns:p14="http://schemas.microsoft.com/office/powerpoint/2010/main" val="168158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CC24E9-924C-4738-8538-EE28C6E57939}"/>
              </a:ext>
            </a:extLst>
          </p:cNvPr>
          <p:cNvSpPr>
            <a:spLocks noGrp="1"/>
          </p:cNvSpPr>
          <p:nvPr>
            <p:ph idx="1"/>
          </p:nvPr>
        </p:nvSpPr>
        <p:spPr>
          <a:xfrm>
            <a:off x="419100" y="1341437"/>
            <a:ext cx="8572500" cy="4846711"/>
          </a:xfrm>
        </p:spPr>
        <p:txBody>
          <a:bodyPr/>
          <a:lstStyle/>
          <a:p>
            <a:pPr marL="0" indent="0">
              <a:buNone/>
            </a:pPr>
            <a:r>
              <a:rPr lang="de-DE" sz="1400" b="1" dirty="0"/>
              <a:t>Besitzer: </a:t>
            </a:r>
            <a:r>
              <a:rPr lang="de-DE" sz="1400" i="1" dirty="0"/>
              <a:t>Lebt seit 8 Jahren in einem </a:t>
            </a:r>
            <a:r>
              <a:rPr lang="de-DE" sz="1400" i="1" dirty="0" err="1"/>
              <a:t>nZEB</a:t>
            </a:r>
            <a:r>
              <a:rPr lang="de-DE" sz="1400" i="1" dirty="0"/>
              <a:t>, beheizt mit Wärmepumpe, entscheidet sich jetzt für E-Fußbodenheizung </a:t>
            </a:r>
            <a:r>
              <a:rPr lang="de-DE" sz="1400" i="1" dirty="0">
                <a:solidFill>
                  <a:srgbClr val="000000"/>
                </a:solidFill>
              </a:rPr>
              <a:t>(ein Raum im alten Haus ist mit DEVI Fußbodenheizung ausgestattet)</a:t>
            </a:r>
          </a:p>
          <a:p>
            <a:pPr lvl="1"/>
            <a:r>
              <a:rPr lang="de-DE" sz="1000" dirty="0"/>
              <a:t>Geringe </a:t>
            </a:r>
            <a:r>
              <a:rPr lang="de-DE" sz="1000" u="sng" dirty="0"/>
              <a:t>Investitionskosten</a:t>
            </a:r>
          </a:p>
          <a:p>
            <a:pPr lvl="1"/>
            <a:r>
              <a:rPr lang="de-DE" sz="1000" dirty="0"/>
              <a:t>Niedrigste </a:t>
            </a:r>
            <a:r>
              <a:rPr lang="de-DE" sz="1000" u="sng" dirty="0"/>
              <a:t>Betriebskosten </a:t>
            </a:r>
            <a:r>
              <a:rPr lang="de-DE" sz="1000" dirty="0"/>
              <a:t>und längste </a:t>
            </a:r>
            <a:r>
              <a:rPr lang="de-DE" sz="1000" u="sng" dirty="0"/>
              <a:t>Lebensdauer</a:t>
            </a:r>
          </a:p>
          <a:p>
            <a:pPr lvl="1"/>
            <a:r>
              <a:rPr lang="de-DE" sz="1000" dirty="0"/>
              <a:t>Reduzierte Investitionen durch </a:t>
            </a:r>
            <a:r>
              <a:rPr lang="de-DE" sz="1000" dirty="0" err="1"/>
              <a:t>nZEB</a:t>
            </a:r>
            <a:r>
              <a:rPr lang="de-DE" sz="1000" dirty="0"/>
              <a:t> (besondere deutsche / österreichische Bedingungen)</a:t>
            </a:r>
          </a:p>
          <a:p>
            <a:pPr lvl="1"/>
            <a:r>
              <a:rPr lang="de-DE" sz="1000" dirty="0"/>
              <a:t>Eigenproduktion der Energie mit PV und Batteriespeicher</a:t>
            </a:r>
          </a:p>
          <a:p>
            <a:pPr lvl="1"/>
            <a:endParaRPr lang="de-DE" sz="500" dirty="0"/>
          </a:p>
          <a:p>
            <a:pPr marL="0" indent="0">
              <a:buNone/>
            </a:pPr>
            <a:r>
              <a:rPr lang="de-DE" sz="1400" b="1" dirty="0"/>
              <a:t>Planer / Bauleiter: </a:t>
            </a:r>
            <a:r>
              <a:rPr lang="de-DE" sz="1400" i="1" dirty="0"/>
              <a:t>hat bisher nur Wärmepumpen eingesetzt (&gt;25 Häuser), ist jetzt </a:t>
            </a:r>
            <a:r>
              <a:rPr lang="de-DE" sz="1400" i="1" u="sng" dirty="0"/>
              <a:t>überzeugt</a:t>
            </a:r>
          </a:p>
          <a:p>
            <a:pPr lvl="1"/>
            <a:r>
              <a:rPr lang="de-DE" sz="1000" u="sng" dirty="0"/>
              <a:t>Einfache</a:t>
            </a:r>
            <a:r>
              <a:rPr lang="de-DE" sz="1000" dirty="0"/>
              <a:t> Planung</a:t>
            </a:r>
          </a:p>
          <a:p>
            <a:pPr lvl="1"/>
            <a:r>
              <a:rPr lang="de-DE" sz="1000" dirty="0"/>
              <a:t>Installiert innerhalb von </a:t>
            </a:r>
            <a:r>
              <a:rPr lang="de-DE" sz="1000" u="sng" dirty="0"/>
              <a:t>zwei Tagen </a:t>
            </a:r>
            <a:r>
              <a:rPr lang="de-DE" sz="1000" dirty="0"/>
              <a:t>inklusive Estrich</a:t>
            </a:r>
            <a:endParaRPr lang="de-DE" sz="1000" dirty="0">
              <a:solidFill>
                <a:srgbClr val="FF0000"/>
              </a:solidFill>
            </a:endParaRPr>
          </a:p>
          <a:p>
            <a:pPr lvl="1"/>
            <a:r>
              <a:rPr lang="de-DE" sz="1000" u="sng" dirty="0"/>
              <a:t>Gute Unterstützung </a:t>
            </a:r>
            <a:r>
              <a:rPr lang="de-DE" sz="1000" dirty="0"/>
              <a:t>von DEVI (Planung, Installation, Inbetriebnahme)</a:t>
            </a:r>
          </a:p>
          <a:p>
            <a:pPr lvl="1"/>
            <a:r>
              <a:rPr lang="de-DE" sz="1000" dirty="0"/>
              <a:t>Hätte nie gedacht, dass das so einfach sein kann</a:t>
            </a:r>
          </a:p>
          <a:p>
            <a:pPr lvl="1"/>
            <a:endParaRPr lang="de-DE" sz="500" dirty="0"/>
          </a:p>
          <a:p>
            <a:pPr marL="0" indent="0">
              <a:buNone/>
            </a:pPr>
            <a:r>
              <a:rPr lang="de-DE" sz="1400" b="1" dirty="0"/>
              <a:t>Bewohner: </a:t>
            </a:r>
            <a:r>
              <a:rPr lang="de-DE" sz="1400" i="1" dirty="0"/>
              <a:t>erlebten noch nie in einem </a:t>
            </a:r>
            <a:r>
              <a:rPr lang="de-DE" sz="1400" i="1" dirty="0" err="1"/>
              <a:t>nZEB</a:t>
            </a:r>
            <a:endParaRPr lang="de-DE" sz="1400" i="1" dirty="0"/>
          </a:p>
          <a:p>
            <a:pPr lvl="1"/>
            <a:r>
              <a:rPr lang="de-DE" sz="1000" dirty="0"/>
              <a:t>Sehr gutes Raumklima und optimales Heizkomfort durch Elektrische </a:t>
            </a:r>
            <a:r>
              <a:rPr lang="de-DE" sz="1000" dirty="0">
                <a:solidFill>
                  <a:srgbClr val="000000"/>
                </a:solidFill>
              </a:rPr>
              <a:t>Fußbodenheizung</a:t>
            </a:r>
            <a:endParaRPr lang="de-DE" sz="1000" dirty="0"/>
          </a:p>
          <a:p>
            <a:pPr lvl="1"/>
            <a:endParaRPr lang="de-DE" sz="500" dirty="0"/>
          </a:p>
          <a:p>
            <a:pPr marL="0" indent="0">
              <a:buNone/>
            </a:pPr>
            <a:r>
              <a:rPr lang="de-DE" sz="1400" b="1" dirty="0"/>
              <a:t>Installateur: </a:t>
            </a:r>
            <a:r>
              <a:rPr lang="de-DE" sz="1400" dirty="0"/>
              <a:t>seine erste größere Anlage</a:t>
            </a:r>
            <a:endParaRPr lang="de-DE" sz="1400" i="1" dirty="0"/>
          </a:p>
          <a:p>
            <a:pPr lvl="1"/>
            <a:r>
              <a:rPr lang="de-DE" sz="1000" dirty="0"/>
              <a:t>Einfach zu installieren</a:t>
            </a:r>
          </a:p>
          <a:p>
            <a:pPr lvl="1"/>
            <a:r>
              <a:rPr lang="de-DE" sz="1000" dirty="0"/>
              <a:t>Kein großer Planungsaufwand</a:t>
            </a:r>
          </a:p>
          <a:p>
            <a:pPr lvl="1"/>
            <a:r>
              <a:rPr lang="de-DE" sz="1000" dirty="0"/>
              <a:t>Leicht verdientes Geld</a:t>
            </a:r>
          </a:p>
          <a:p>
            <a:endParaRPr lang="da-DK" dirty="0"/>
          </a:p>
        </p:txBody>
      </p:sp>
      <p:sp>
        <p:nvSpPr>
          <p:cNvPr id="3" name="Title 2">
            <a:extLst>
              <a:ext uri="{FF2B5EF4-FFF2-40B4-BE49-F238E27FC236}">
                <a16:creationId xmlns:a16="http://schemas.microsoft.com/office/drawing/2014/main" id="{208A81E0-A09B-4A42-A033-8550C28DC7E2}"/>
              </a:ext>
            </a:extLst>
          </p:cNvPr>
          <p:cNvSpPr>
            <a:spLocks noGrp="1"/>
          </p:cNvSpPr>
          <p:nvPr>
            <p:ph type="title"/>
          </p:nvPr>
        </p:nvSpPr>
        <p:spPr/>
        <p:txBody>
          <a:bodyPr/>
          <a:lstStyle/>
          <a:p>
            <a:r>
              <a:rPr lang="de-DE" dirty="0"/>
              <a:t>Aussagen</a:t>
            </a:r>
            <a:endParaRPr lang="da-DK" dirty="0"/>
          </a:p>
        </p:txBody>
      </p:sp>
    </p:spTree>
    <p:extLst>
      <p:ext uri="{BB962C8B-B14F-4D97-AF65-F5344CB8AC3E}">
        <p14:creationId xmlns:p14="http://schemas.microsoft.com/office/powerpoint/2010/main" val="221795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76BAE-716A-4463-A8A5-FDD957E6D56B}"/>
              </a:ext>
            </a:extLst>
          </p:cNvPr>
          <p:cNvSpPr>
            <a:spLocks noGrp="1"/>
          </p:cNvSpPr>
          <p:nvPr>
            <p:ph idx="1"/>
          </p:nvPr>
        </p:nvSpPr>
        <p:spPr/>
        <p:txBody>
          <a:bodyPr/>
          <a:lstStyle/>
          <a:p>
            <a:endParaRPr lang="da-DK" dirty="0"/>
          </a:p>
        </p:txBody>
      </p:sp>
      <p:sp>
        <p:nvSpPr>
          <p:cNvPr id="3" name="Title 2">
            <a:extLst>
              <a:ext uri="{FF2B5EF4-FFF2-40B4-BE49-F238E27FC236}">
                <a16:creationId xmlns:a16="http://schemas.microsoft.com/office/drawing/2014/main" id="{53BAD5AD-1EF8-4C42-8E04-C9515F0487B9}"/>
              </a:ext>
            </a:extLst>
          </p:cNvPr>
          <p:cNvSpPr>
            <a:spLocks noGrp="1"/>
          </p:cNvSpPr>
          <p:nvPr>
            <p:ph type="title"/>
          </p:nvPr>
        </p:nvSpPr>
        <p:spPr/>
        <p:txBody>
          <a:bodyPr/>
          <a:lstStyle/>
          <a:p>
            <a:r>
              <a:rPr lang="da-DK" dirty="0"/>
              <a:t>Bilder der Verlegung etc..</a:t>
            </a:r>
          </a:p>
        </p:txBody>
      </p:sp>
      <p:pic>
        <p:nvPicPr>
          <p:cNvPr id="5" name="Picture 4">
            <a:extLst>
              <a:ext uri="{FF2B5EF4-FFF2-40B4-BE49-F238E27FC236}">
                <a16:creationId xmlns:a16="http://schemas.microsoft.com/office/drawing/2014/main" id="{CCDB9ED8-6301-4F06-84B6-6391FB87B9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04" y="3783209"/>
            <a:ext cx="4343844" cy="2635137"/>
          </a:xfrm>
          <a:prstGeom prst="rect">
            <a:avLst/>
          </a:prstGeom>
        </p:spPr>
      </p:pic>
      <p:pic>
        <p:nvPicPr>
          <p:cNvPr id="6" name="Picture 5">
            <a:extLst>
              <a:ext uri="{FF2B5EF4-FFF2-40B4-BE49-F238E27FC236}">
                <a16:creationId xmlns:a16="http://schemas.microsoft.com/office/drawing/2014/main" id="{F54230F8-ABC4-403D-B06E-77D7F93D3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813" y="3815347"/>
            <a:ext cx="3982690" cy="2602999"/>
          </a:xfrm>
          <a:prstGeom prst="rect">
            <a:avLst/>
          </a:prstGeom>
        </p:spPr>
      </p:pic>
      <p:pic>
        <p:nvPicPr>
          <p:cNvPr id="4" name="Picture 3">
            <a:extLst>
              <a:ext uri="{FF2B5EF4-FFF2-40B4-BE49-F238E27FC236}">
                <a16:creationId xmlns:a16="http://schemas.microsoft.com/office/drawing/2014/main" id="{95E25059-5913-4F09-960E-92CEE83663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559" b="8324"/>
          <a:stretch/>
        </p:blipFill>
        <p:spPr>
          <a:xfrm>
            <a:off x="3255473" y="893223"/>
            <a:ext cx="5496030" cy="2922124"/>
          </a:xfrm>
          <a:prstGeom prst="rect">
            <a:avLst/>
          </a:prstGeom>
        </p:spPr>
      </p:pic>
      <p:pic>
        <p:nvPicPr>
          <p:cNvPr id="7" name="Picture 6">
            <a:extLst>
              <a:ext uri="{FF2B5EF4-FFF2-40B4-BE49-F238E27FC236}">
                <a16:creationId xmlns:a16="http://schemas.microsoft.com/office/drawing/2014/main" id="{252768C8-6C0A-4710-8625-0FFD07F9DE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439" y="1083077"/>
            <a:ext cx="4337374" cy="2732270"/>
          </a:xfrm>
          <a:prstGeom prst="rect">
            <a:avLst/>
          </a:prstGeom>
        </p:spPr>
      </p:pic>
      <p:sp>
        <p:nvSpPr>
          <p:cNvPr id="8" name="Rectangle 7">
            <a:extLst>
              <a:ext uri="{FF2B5EF4-FFF2-40B4-BE49-F238E27FC236}">
                <a16:creationId xmlns:a16="http://schemas.microsoft.com/office/drawing/2014/main" id="{0122906B-C91B-4511-AA32-4F6A16418A0E}"/>
              </a:ext>
            </a:extLst>
          </p:cNvPr>
          <p:cNvSpPr/>
          <p:nvPr/>
        </p:nvSpPr>
        <p:spPr>
          <a:xfrm>
            <a:off x="428203" y="1083076"/>
            <a:ext cx="8323299" cy="5335270"/>
          </a:xfrm>
          <a:prstGeom prst="rect">
            <a:avLst/>
          </a:prstGeom>
          <a:noFill/>
          <a:ln w="38100">
            <a:solidFill>
              <a:srgbClr val="B6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err="1"/>
          </a:p>
        </p:txBody>
      </p:sp>
      <p:cxnSp>
        <p:nvCxnSpPr>
          <p:cNvPr id="10" name="Straight Connector 9">
            <a:extLst>
              <a:ext uri="{FF2B5EF4-FFF2-40B4-BE49-F238E27FC236}">
                <a16:creationId xmlns:a16="http://schemas.microsoft.com/office/drawing/2014/main" id="{6AC8C23C-4CCB-4682-835B-E48FAEB5D320}"/>
              </a:ext>
            </a:extLst>
          </p:cNvPr>
          <p:cNvCxnSpPr>
            <a:cxnSpLocks/>
          </p:cNvCxnSpPr>
          <p:nvPr/>
        </p:nvCxnSpPr>
        <p:spPr>
          <a:xfrm>
            <a:off x="428203" y="3822203"/>
            <a:ext cx="8323299" cy="0"/>
          </a:xfrm>
          <a:prstGeom prst="line">
            <a:avLst/>
          </a:prstGeom>
          <a:ln w="38100">
            <a:solidFill>
              <a:srgbClr val="B6000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EA6F7A-0C82-49E7-BA5E-1175996BAEE6}"/>
              </a:ext>
            </a:extLst>
          </p:cNvPr>
          <p:cNvCxnSpPr/>
          <p:nvPr/>
        </p:nvCxnSpPr>
        <p:spPr>
          <a:xfrm>
            <a:off x="4768813" y="1083076"/>
            <a:ext cx="0" cy="5335270"/>
          </a:xfrm>
          <a:prstGeom prst="line">
            <a:avLst/>
          </a:prstGeom>
          <a:ln w="38100">
            <a:solidFill>
              <a:srgbClr val="B600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13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209F69-DD1D-4A1D-A8AD-F5AA679FA950}"/>
              </a:ext>
            </a:extLst>
          </p:cNvPr>
          <p:cNvSpPr>
            <a:spLocks noGrp="1"/>
          </p:cNvSpPr>
          <p:nvPr>
            <p:ph idx="1"/>
          </p:nvPr>
        </p:nvSpPr>
        <p:spPr>
          <a:xfrm>
            <a:off x="419100" y="1341438"/>
            <a:ext cx="8308975" cy="368609"/>
          </a:xfrm>
        </p:spPr>
        <p:txBody>
          <a:bodyPr/>
          <a:lstStyle/>
          <a:p>
            <a:pPr marL="0" indent="0">
              <a:buNone/>
            </a:pPr>
            <a:r>
              <a:rPr lang="en-US" dirty="0"/>
              <a:t>Das </a:t>
            </a:r>
            <a:r>
              <a:rPr lang="en-US" dirty="0" err="1"/>
              <a:t>Lüftungssystem</a:t>
            </a:r>
            <a:r>
              <a:rPr lang="en-US" dirty="0"/>
              <a:t> </a:t>
            </a:r>
            <a:r>
              <a:rPr lang="en-US" dirty="0" err="1"/>
              <a:t>kostet</a:t>
            </a:r>
            <a:r>
              <a:rPr lang="en-US" dirty="0"/>
              <a:t> </a:t>
            </a:r>
            <a:r>
              <a:rPr lang="en-US" dirty="0" err="1"/>
              <a:t>für</a:t>
            </a:r>
            <a:r>
              <a:rPr lang="en-US" dirty="0"/>
              <a:t> </a:t>
            </a:r>
            <a:r>
              <a:rPr lang="en-US" dirty="0" err="1"/>
              <a:t>beide</a:t>
            </a:r>
            <a:r>
              <a:rPr lang="en-US" dirty="0"/>
              <a:t> </a:t>
            </a:r>
            <a:r>
              <a:rPr lang="en-US" dirty="0" err="1"/>
              <a:t>Systeme</a:t>
            </a:r>
            <a:r>
              <a:rPr lang="en-US" dirty="0"/>
              <a:t> das </a:t>
            </a:r>
            <a:r>
              <a:rPr lang="en-US" dirty="0" err="1"/>
              <a:t>selbe</a:t>
            </a:r>
            <a:endParaRPr lang="en-US" dirty="0"/>
          </a:p>
          <a:p>
            <a:endParaRPr lang="da-DK" dirty="0"/>
          </a:p>
        </p:txBody>
      </p:sp>
      <p:sp>
        <p:nvSpPr>
          <p:cNvPr id="3" name="Title 2">
            <a:extLst>
              <a:ext uri="{FF2B5EF4-FFF2-40B4-BE49-F238E27FC236}">
                <a16:creationId xmlns:a16="http://schemas.microsoft.com/office/drawing/2014/main" id="{8A95C268-59FF-44AA-BEB8-90C749E5D1D6}"/>
              </a:ext>
            </a:extLst>
          </p:cNvPr>
          <p:cNvSpPr>
            <a:spLocks noGrp="1"/>
          </p:cNvSpPr>
          <p:nvPr>
            <p:ph type="title"/>
          </p:nvPr>
        </p:nvSpPr>
        <p:spPr/>
        <p:txBody>
          <a:bodyPr/>
          <a:lstStyle/>
          <a:p>
            <a:r>
              <a:rPr lang="en-US" dirty="0" err="1"/>
              <a:t>Installationskosten</a:t>
            </a:r>
            <a:endParaRPr lang="da-DK" dirty="0"/>
          </a:p>
        </p:txBody>
      </p:sp>
      <p:sp>
        <p:nvSpPr>
          <p:cNvPr id="4" name="TextBox 3">
            <a:extLst>
              <a:ext uri="{FF2B5EF4-FFF2-40B4-BE49-F238E27FC236}">
                <a16:creationId xmlns:a16="http://schemas.microsoft.com/office/drawing/2014/main" id="{C8A5A597-7340-472B-A266-1993B321E5E9}"/>
              </a:ext>
            </a:extLst>
          </p:cNvPr>
          <p:cNvSpPr txBox="1"/>
          <p:nvPr/>
        </p:nvSpPr>
        <p:spPr>
          <a:xfrm>
            <a:off x="415926" y="1816694"/>
            <a:ext cx="4037322" cy="2800767"/>
          </a:xfrm>
          <a:prstGeom prst="rect">
            <a:avLst/>
          </a:prstGeom>
          <a:noFill/>
        </p:spPr>
        <p:txBody>
          <a:bodyPr wrap="square" lIns="0" tIns="0" rIns="0" bIns="0" rtlCol="0">
            <a:spAutoFit/>
          </a:bodyPr>
          <a:lstStyle/>
          <a:p>
            <a:r>
              <a:rPr lang="en-US" sz="1400" b="1" dirty="0" err="1"/>
              <a:t>Wärmepumpenanlage</a:t>
            </a:r>
            <a:r>
              <a:rPr lang="en-US" sz="1400" b="1" dirty="0"/>
              <a:t> (~250 m² = </a:t>
            </a:r>
          </a:p>
          <a:p>
            <a:r>
              <a:rPr lang="en-US" sz="1400" b="1" dirty="0"/>
              <a:t>½ Haus = 2 </a:t>
            </a:r>
            <a:r>
              <a:rPr lang="en-US" sz="1400" b="1" dirty="0" err="1"/>
              <a:t>Wohnungen</a:t>
            </a:r>
            <a:r>
              <a:rPr lang="en-US" sz="1400" b="1" dirty="0"/>
              <a:t>)</a:t>
            </a:r>
            <a:endParaRPr lang="en-US" sz="1400" b="1" baseline="30000" dirty="0"/>
          </a:p>
          <a:p>
            <a:endParaRPr lang="en-US" sz="1400" dirty="0"/>
          </a:p>
          <a:p>
            <a:r>
              <a:rPr lang="en-US" sz="1400" dirty="0" err="1"/>
              <a:t>Wärmepumpe</a:t>
            </a:r>
            <a:r>
              <a:rPr lang="en-US" sz="1400" dirty="0"/>
              <a:t>: 8 kW: </a:t>
            </a:r>
            <a:r>
              <a:rPr lang="en-US" sz="1400" dirty="0" err="1"/>
              <a:t>für</a:t>
            </a:r>
            <a:r>
              <a:rPr lang="en-US" sz="1400" dirty="0"/>
              <a:t> </a:t>
            </a:r>
            <a:r>
              <a:rPr lang="en-US" sz="1400" dirty="0" err="1"/>
              <a:t>Raumheizungb</a:t>
            </a:r>
            <a:r>
              <a:rPr lang="en-US" sz="1400" dirty="0"/>
              <a:t> und </a:t>
            </a:r>
            <a:r>
              <a:rPr lang="en-US" sz="1400" dirty="0" err="1"/>
              <a:t>Warmwasserbereitung</a:t>
            </a:r>
            <a:r>
              <a:rPr lang="en-US" sz="1400" dirty="0"/>
              <a:t>, </a:t>
            </a:r>
            <a:r>
              <a:rPr lang="en-US" sz="1400" dirty="0" err="1"/>
              <a:t>inkl</a:t>
            </a:r>
            <a:r>
              <a:rPr lang="en-US" sz="1400" dirty="0"/>
              <a:t>. </a:t>
            </a:r>
            <a:r>
              <a:rPr lang="en-US" sz="1400" dirty="0" err="1"/>
              <a:t>Installationskosten</a:t>
            </a:r>
            <a:r>
              <a:rPr lang="en-US" sz="1400" dirty="0"/>
              <a:t>:</a:t>
            </a:r>
          </a:p>
          <a:p>
            <a:pPr marL="285750" indent="-285750">
              <a:buFontTx/>
              <a:buChar char="-"/>
            </a:pPr>
            <a:r>
              <a:rPr lang="en-US" sz="1400" dirty="0"/>
              <a:t>300 L </a:t>
            </a:r>
            <a:r>
              <a:rPr lang="en-US" sz="1400" dirty="0" err="1"/>
              <a:t>Wasserspeicher</a:t>
            </a:r>
            <a:endParaRPr lang="en-US" sz="1400" dirty="0"/>
          </a:p>
          <a:p>
            <a:pPr marL="285750" indent="-285750">
              <a:buFontTx/>
              <a:buChar char="-"/>
            </a:pPr>
            <a:r>
              <a:rPr lang="en-US" sz="1400" dirty="0" err="1"/>
              <a:t>Preis</a:t>
            </a:r>
            <a:r>
              <a:rPr lang="en-US" sz="1400" dirty="0"/>
              <a:t>:</a:t>
            </a:r>
          </a:p>
          <a:p>
            <a:pPr marL="742950" lvl="1" indent="-285750">
              <a:buFontTx/>
              <a:buChar char="-"/>
            </a:pPr>
            <a:r>
              <a:rPr lang="en-US" sz="1400" dirty="0"/>
              <a:t>Pumpeneinheit:15.715,70 €</a:t>
            </a:r>
          </a:p>
          <a:p>
            <a:pPr marL="742950" lvl="1" indent="-285750">
              <a:buFontTx/>
              <a:buChar char="-"/>
            </a:pPr>
            <a:r>
              <a:rPr lang="en-US" sz="1400" dirty="0" err="1"/>
              <a:t>Pr</a:t>
            </a:r>
            <a:r>
              <a:rPr lang="en-US" sz="1400" dirty="0"/>
              <a:t>-heat: 862,40 €</a:t>
            </a:r>
          </a:p>
          <a:p>
            <a:pPr marL="742950" lvl="1" indent="-285750">
              <a:buFontTx/>
              <a:buChar char="-"/>
            </a:pPr>
            <a:r>
              <a:rPr lang="en-US" sz="1400" dirty="0" err="1"/>
              <a:t>Bodenheizung</a:t>
            </a:r>
            <a:r>
              <a:rPr lang="en-US" sz="1400" dirty="0"/>
              <a:t>: 11.613,86 € (</a:t>
            </a:r>
            <a:r>
              <a:rPr lang="en-US" sz="1400" dirty="0" err="1"/>
              <a:t>Thermostate</a:t>
            </a:r>
            <a:r>
              <a:rPr lang="en-US" sz="1400" dirty="0"/>
              <a:t>: 810,27€)</a:t>
            </a:r>
          </a:p>
          <a:p>
            <a:pPr marL="742950" lvl="1" indent="-285750">
              <a:buFontTx/>
              <a:buChar char="-"/>
            </a:pPr>
            <a:r>
              <a:rPr lang="en-US" sz="1400" dirty="0" err="1"/>
              <a:t>Ges</a:t>
            </a:r>
            <a:r>
              <a:rPr lang="en-US" sz="1400" dirty="0"/>
              <a:t>.: </a:t>
            </a:r>
            <a:r>
              <a:rPr lang="en-US" sz="1400" b="1" dirty="0"/>
              <a:t>28.191,26 €</a:t>
            </a:r>
            <a:r>
              <a:rPr lang="en-US" sz="1400" dirty="0"/>
              <a:t> (</a:t>
            </a:r>
            <a:r>
              <a:rPr lang="en-US" sz="1400" dirty="0" err="1"/>
              <a:t>exkl</a:t>
            </a:r>
            <a:r>
              <a:rPr lang="en-US" sz="1400" dirty="0"/>
              <a:t>. </a:t>
            </a:r>
            <a:r>
              <a:rPr lang="en-US" sz="1400" dirty="0" err="1"/>
              <a:t>MwSt</a:t>
            </a:r>
            <a:r>
              <a:rPr lang="en-US" sz="1400" dirty="0"/>
              <a:t>.)</a:t>
            </a:r>
          </a:p>
        </p:txBody>
      </p:sp>
      <p:sp>
        <p:nvSpPr>
          <p:cNvPr id="5" name="TextBox 4">
            <a:extLst>
              <a:ext uri="{FF2B5EF4-FFF2-40B4-BE49-F238E27FC236}">
                <a16:creationId xmlns:a16="http://schemas.microsoft.com/office/drawing/2014/main" id="{11369C6C-E1B4-412F-8439-9DA39DCCC465}"/>
              </a:ext>
            </a:extLst>
          </p:cNvPr>
          <p:cNvSpPr txBox="1"/>
          <p:nvPr/>
        </p:nvSpPr>
        <p:spPr>
          <a:xfrm>
            <a:off x="4690754" y="1816693"/>
            <a:ext cx="4034145" cy="2800767"/>
          </a:xfrm>
          <a:prstGeom prst="rect">
            <a:avLst/>
          </a:prstGeom>
          <a:noFill/>
        </p:spPr>
        <p:txBody>
          <a:bodyPr wrap="square" lIns="0" tIns="0" rIns="0" bIns="0" rtlCol="0">
            <a:spAutoFit/>
          </a:bodyPr>
          <a:lstStyle/>
          <a:p>
            <a:r>
              <a:rPr lang="en-US" sz="1400" b="1" dirty="0" err="1"/>
              <a:t>Elektrische</a:t>
            </a:r>
            <a:r>
              <a:rPr lang="en-US" sz="1400" b="1" dirty="0"/>
              <a:t> Fußbodenheizung (½ house)</a:t>
            </a:r>
            <a:endParaRPr lang="en-US" sz="1400" b="1" baseline="30000" dirty="0"/>
          </a:p>
          <a:p>
            <a:endParaRPr lang="en-US" sz="1400" dirty="0"/>
          </a:p>
          <a:p>
            <a:r>
              <a:rPr lang="en-US" sz="1400" dirty="0"/>
              <a:t>Material:</a:t>
            </a:r>
          </a:p>
          <a:p>
            <a:pPr marL="285750" indent="-285750">
              <a:buFontTx/>
              <a:buChar char="-"/>
            </a:pPr>
            <a:r>
              <a:rPr lang="en-US" sz="1400" dirty="0"/>
              <a:t>Link, RS, FT, Batterie Pack: 2.121,52€</a:t>
            </a:r>
          </a:p>
          <a:p>
            <a:pPr marL="285750" indent="-285750">
              <a:buFontTx/>
              <a:buChar char="-"/>
            </a:pPr>
            <a:r>
              <a:rPr lang="en-US" sz="1400" dirty="0" err="1"/>
              <a:t>Heizmatten</a:t>
            </a:r>
            <a:r>
              <a:rPr lang="en-US" sz="1400" dirty="0"/>
              <a:t>: 5.874,82 € </a:t>
            </a:r>
          </a:p>
          <a:p>
            <a:pPr marL="285750" indent="-285750">
              <a:buFontTx/>
              <a:buChar char="-"/>
            </a:pPr>
            <a:r>
              <a:rPr lang="en-US" sz="1400" dirty="0" err="1"/>
              <a:t>Installationskosten</a:t>
            </a:r>
            <a:r>
              <a:rPr lang="en-US" sz="1400" dirty="0"/>
              <a:t>: 3.000 € </a:t>
            </a:r>
          </a:p>
          <a:p>
            <a:endParaRPr lang="en-US" sz="1400" dirty="0"/>
          </a:p>
          <a:p>
            <a:r>
              <a:rPr lang="en-US" sz="1400" dirty="0" err="1"/>
              <a:t>Warmwassersystem</a:t>
            </a:r>
            <a:r>
              <a:rPr lang="en-US" sz="1400" dirty="0"/>
              <a:t>:</a:t>
            </a:r>
          </a:p>
          <a:p>
            <a:pPr marL="285750" indent="-285750">
              <a:buFontTx/>
              <a:buChar char="-"/>
            </a:pPr>
            <a:r>
              <a:rPr lang="en-US" sz="1400" dirty="0" err="1"/>
              <a:t>Durchlauferhitzer</a:t>
            </a:r>
            <a:r>
              <a:rPr lang="en-US" sz="1400" dirty="0"/>
              <a:t>: 200€</a:t>
            </a:r>
          </a:p>
          <a:p>
            <a:pPr marL="285750" indent="-285750">
              <a:buFontTx/>
              <a:buChar char="-"/>
            </a:pPr>
            <a:r>
              <a:rPr lang="en-US" sz="1400" dirty="0"/>
              <a:t>WW-</a:t>
            </a:r>
            <a:r>
              <a:rPr lang="en-US" sz="1400" dirty="0" err="1"/>
              <a:t>Wärmepumpe</a:t>
            </a:r>
            <a:r>
              <a:rPr lang="en-US" sz="1400" dirty="0"/>
              <a:t>: 3.000€</a:t>
            </a:r>
          </a:p>
          <a:p>
            <a:endParaRPr lang="en-US" sz="1400" dirty="0"/>
          </a:p>
          <a:p>
            <a:r>
              <a:rPr lang="en-US" sz="1400" dirty="0"/>
              <a:t>- Total: </a:t>
            </a:r>
            <a:r>
              <a:rPr lang="en-US" sz="1400" b="1" dirty="0"/>
              <a:t>14.196€</a:t>
            </a:r>
            <a:r>
              <a:rPr lang="en-US" sz="1400" dirty="0"/>
              <a:t> (</a:t>
            </a:r>
            <a:r>
              <a:rPr lang="en-US" sz="1400" dirty="0" err="1"/>
              <a:t>exkl</a:t>
            </a:r>
            <a:r>
              <a:rPr lang="en-US" sz="1400" dirty="0"/>
              <a:t>. </a:t>
            </a:r>
            <a:r>
              <a:rPr lang="en-US" sz="1400" dirty="0" err="1"/>
              <a:t>MwSt</a:t>
            </a:r>
            <a:r>
              <a:rPr lang="en-US" sz="1400" dirty="0"/>
              <a:t>.)</a:t>
            </a:r>
            <a:endParaRPr lang="da-DK" sz="1400" dirty="0" err="1"/>
          </a:p>
        </p:txBody>
      </p:sp>
      <p:pic>
        <p:nvPicPr>
          <p:cNvPr id="7" name="Graphic 6" descr="Home">
            <a:extLst>
              <a:ext uri="{FF2B5EF4-FFF2-40B4-BE49-F238E27FC236}">
                <a16:creationId xmlns:a16="http://schemas.microsoft.com/office/drawing/2014/main" id="{C5CD6398-A14F-47BD-BFDA-0F0DC6A37C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5226" y="4234465"/>
            <a:ext cx="2251544" cy="2251544"/>
          </a:xfrm>
          <a:prstGeom prst="rect">
            <a:avLst/>
          </a:prstGeom>
        </p:spPr>
      </p:pic>
      <p:pic>
        <p:nvPicPr>
          <p:cNvPr id="8" name="Graphic 7" descr="Arrow: Straight">
            <a:extLst>
              <a:ext uri="{FF2B5EF4-FFF2-40B4-BE49-F238E27FC236}">
                <a16:creationId xmlns:a16="http://schemas.microsoft.com/office/drawing/2014/main" id="{E2315601-2E46-40A0-8CE0-2025238A91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6770" y="5406261"/>
            <a:ext cx="914400" cy="914400"/>
          </a:xfrm>
          <a:prstGeom prst="rect">
            <a:avLst/>
          </a:prstGeom>
        </p:spPr>
      </p:pic>
      <p:pic>
        <p:nvPicPr>
          <p:cNvPr id="9" name="Graphic 8" descr="Arrow: Straight">
            <a:extLst>
              <a:ext uri="{FF2B5EF4-FFF2-40B4-BE49-F238E27FC236}">
                <a16:creationId xmlns:a16="http://schemas.microsoft.com/office/drawing/2014/main" id="{EDA9545C-42D9-4233-AC5E-C12F14D47D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230826" y="5360237"/>
            <a:ext cx="914400" cy="914400"/>
          </a:xfrm>
          <a:prstGeom prst="rect">
            <a:avLst/>
          </a:prstGeom>
        </p:spPr>
      </p:pic>
      <p:pic>
        <p:nvPicPr>
          <p:cNvPr id="10" name="Picture 9">
            <a:extLst>
              <a:ext uri="{FF2B5EF4-FFF2-40B4-BE49-F238E27FC236}">
                <a16:creationId xmlns:a16="http://schemas.microsoft.com/office/drawing/2014/main" id="{7E93A5CB-52DF-4043-8896-3E0A1E83CA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042" y="5245035"/>
            <a:ext cx="1902958" cy="1151289"/>
          </a:xfrm>
          <a:prstGeom prst="rect">
            <a:avLst/>
          </a:prstGeom>
        </p:spPr>
      </p:pic>
      <p:pic>
        <p:nvPicPr>
          <p:cNvPr id="11" name="Picture 10">
            <a:extLst>
              <a:ext uri="{FF2B5EF4-FFF2-40B4-BE49-F238E27FC236}">
                <a16:creationId xmlns:a16="http://schemas.microsoft.com/office/drawing/2014/main" id="{26E465D8-A2DB-456F-B5CE-30BFCC65C5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7826" y="4857196"/>
            <a:ext cx="655736" cy="866611"/>
          </a:xfrm>
          <a:prstGeom prst="rect">
            <a:avLst/>
          </a:prstGeom>
        </p:spPr>
      </p:pic>
      <p:pic>
        <p:nvPicPr>
          <p:cNvPr id="12" name="Picture 11">
            <a:extLst>
              <a:ext uri="{FF2B5EF4-FFF2-40B4-BE49-F238E27FC236}">
                <a16:creationId xmlns:a16="http://schemas.microsoft.com/office/drawing/2014/main" id="{E4CB8A1D-F6C0-41AC-B2A0-256D507F7395}"/>
              </a:ext>
            </a:extLst>
          </p:cNvPr>
          <p:cNvPicPr>
            <a:picLocks noChangeAspect="1"/>
          </p:cNvPicPr>
          <p:nvPr/>
        </p:nvPicPr>
        <p:blipFill>
          <a:blip r:embed="rId9"/>
          <a:stretch>
            <a:fillRect/>
          </a:stretch>
        </p:blipFill>
        <p:spPr>
          <a:xfrm>
            <a:off x="450389" y="4672198"/>
            <a:ext cx="1465956" cy="1615185"/>
          </a:xfrm>
          <a:prstGeom prst="rect">
            <a:avLst/>
          </a:prstGeom>
        </p:spPr>
      </p:pic>
    </p:spTree>
    <p:extLst>
      <p:ext uri="{BB962C8B-B14F-4D97-AF65-F5344CB8AC3E}">
        <p14:creationId xmlns:p14="http://schemas.microsoft.com/office/powerpoint/2010/main" val="102790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2C980-1BDB-4BE9-BE2E-2127B28FF078}"/>
              </a:ext>
            </a:extLst>
          </p:cNvPr>
          <p:cNvSpPr>
            <a:spLocks noGrp="1"/>
          </p:cNvSpPr>
          <p:nvPr>
            <p:ph idx="1"/>
          </p:nvPr>
        </p:nvSpPr>
        <p:spPr>
          <a:xfrm>
            <a:off x="419100" y="1341438"/>
            <a:ext cx="8308975" cy="1496765"/>
          </a:xfrm>
        </p:spPr>
        <p:txBody>
          <a:bodyPr/>
          <a:lstStyle/>
          <a:p>
            <a:r>
              <a:rPr lang="en-US" dirty="0" err="1"/>
              <a:t>Energiekostenberechnung</a:t>
            </a:r>
            <a:r>
              <a:rPr lang="en-US" dirty="0"/>
              <a:t> </a:t>
            </a:r>
            <a:r>
              <a:rPr lang="en-US" dirty="0" err="1"/>
              <a:t>durch</a:t>
            </a:r>
            <a:r>
              <a:rPr lang="en-US" dirty="0"/>
              <a:t> </a:t>
            </a:r>
            <a:r>
              <a:rPr lang="en-US" dirty="0" err="1"/>
              <a:t>Fachplaner</a:t>
            </a:r>
            <a:r>
              <a:rPr lang="en-US" dirty="0"/>
              <a:t> ”</a:t>
            </a:r>
            <a:r>
              <a:rPr lang="en-US" dirty="0" err="1"/>
              <a:t>Nachweis</a:t>
            </a:r>
            <a:r>
              <a:rPr lang="en-US" dirty="0"/>
              <a:t> </a:t>
            </a:r>
            <a:r>
              <a:rPr lang="en-US" dirty="0" err="1"/>
              <a:t>gemäß</a:t>
            </a:r>
            <a:r>
              <a:rPr lang="en-US" dirty="0"/>
              <a:t> </a:t>
            </a:r>
            <a:r>
              <a:rPr lang="en-US" dirty="0" err="1"/>
              <a:t>Energieinsparverordnung</a:t>
            </a:r>
            <a:r>
              <a:rPr lang="en-US" dirty="0"/>
              <a:t> 2014 (2016).</a:t>
            </a:r>
          </a:p>
          <a:p>
            <a:r>
              <a:rPr lang="en-US" dirty="0" err="1"/>
              <a:t>Energiekosten</a:t>
            </a:r>
            <a:r>
              <a:rPr lang="en-US" dirty="0"/>
              <a:t> </a:t>
            </a:r>
            <a:r>
              <a:rPr lang="en-US" dirty="0" err="1"/>
              <a:t>laut</a:t>
            </a:r>
            <a:r>
              <a:rPr lang="en-US" dirty="0"/>
              <a:t>: </a:t>
            </a:r>
            <a:r>
              <a:rPr lang="en-US" dirty="0">
                <a:solidFill>
                  <a:srgbClr val="FF0000"/>
                </a:solidFill>
                <a:hlinkClick r:id="rId3"/>
              </a:rPr>
              <a:t>www.e-control.at</a:t>
            </a:r>
            <a:r>
              <a:rPr lang="en-US" dirty="0">
                <a:solidFill>
                  <a:srgbClr val="FF0000"/>
                </a:solidFill>
              </a:rPr>
              <a:t> oder </a:t>
            </a:r>
            <a:r>
              <a:rPr lang="en-US" dirty="0">
                <a:hlinkClick r:id="rId4"/>
              </a:rPr>
              <a:t>www.kwh-preis.de</a:t>
            </a:r>
            <a:endParaRPr lang="en-US" dirty="0">
              <a:solidFill>
                <a:srgbClr val="FF0000"/>
              </a:solidFill>
            </a:endParaRPr>
          </a:p>
          <a:p>
            <a:r>
              <a:rPr lang="en-US" dirty="0" err="1"/>
              <a:t>Niedrigster</a:t>
            </a:r>
            <a:r>
              <a:rPr lang="en-US" dirty="0"/>
              <a:t> </a:t>
            </a:r>
            <a:r>
              <a:rPr lang="en-US" dirty="0" err="1"/>
              <a:t>Preis</a:t>
            </a:r>
            <a:r>
              <a:rPr lang="en-US" dirty="0"/>
              <a:t> (WP oder EH), in </a:t>
            </a:r>
            <a:r>
              <a:rPr lang="en-US" dirty="0" err="1"/>
              <a:t>beiden</a:t>
            </a:r>
            <a:r>
              <a:rPr lang="en-US" dirty="0"/>
              <a:t> </a:t>
            </a:r>
            <a:r>
              <a:rPr lang="en-US" dirty="0" err="1"/>
              <a:t>Fällen</a:t>
            </a:r>
            <a:r>
              <a:rPr lang="en-US" dirty="0"/>
              <a:t>.</a:t>
            </a:r>
          </a:p>
        </p:txBody>
      </p:sp>
      <p:sp>
        <p:nvSpPr>
          <p:cNvPr id="3" name="Title 2">
            <a:extLst>
              <a:ext uri="{FF2B5EF4-FFF2-40B4-BE49-F238E27FC236}">
                <a16:creationId xmlns:a16="http://schemas.microsoft.com/office/drawing/2014/main" id="{A974B628-86A0-4267-B70A-71080F3188F5}"/>
              </a:ext>
            </a:extLst>
          </p:cNvPr>
          <p:cNvSpPr>
            <a:spLocks noGrp="1"/>
          </p:cNvSpPr>
          <p:nvPr>
            <p:ph type="title"/>
          </p:nvPr>
        </p:nvSpPr>
        <p:spPr/>
        <p:txBody>
          <a:bodyPr/>
          <a:lstStyle/>
          <a:p>
            <a:r>
              <a:rPr lang="de-DE" dirty="0"/>
              <a:t>Energiekosten – Vorausberechnung</a:t>
            </a:r>
          </a:p>
        </p:txBody>
      </p:sp>
      <p:pic>
        <p:nvPicPr>
          <p:cNvPr id="9" name="Graphic 8" descr="Home">
            <a:extLst>
              <a:ext uri="{FF2B5EF4-FFF2-40B4-BE49-F238E27FC236}">
                <a16:creationId xmlns:a16="http://schemas.microsoft.com/office/drawing/2014/main" id="{45DFF617-E922-41B9-9EB4-6EA54588C0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5226" y="4234465"/>
            <a:ext cx="2251544" cy="2251544"/>
          </a:xfrm>
          <a:prstGeom prst="rect">
            <a:avLst/>
          </a:prstGeom>
        </p:spPr>
      </p:pic>
      <p:graphicFrame>
        <p:nvGraphicFramePr>
          <p:cNvPr id="4" name="Table 3">
            <a:extLst>
              <a:ext uri="{FF2B5EF4-FFF2-40B4-BE49-F238E27FC236}">
                <a16:creationId xmlns:a16="http://schemas.microsoft.com/office/drawing/2014/main" id="{AB7C53D4-DC9A-4B79-B88D-E74BD1301CC7}"/>
              </a:ext>
            </a:extLst>
          </p:cNvPr>
          <p:cNvGraphicFramePr>
            <a:graphicFrameLocks noGrp="1"/>
          </p:cNvGraphicFramePr>
          <p:nvPr>
            <p:extLst>
              <p:ext uri="{D42A27DB-BD31-4B8C-83A1-F6EECF244321}">
                <p14:modId xmlns:p14="http://schemas.microsoft.com/office/powerpoint/2010/main" val="1795163866"/>
              </p:ext>
            </p:extLst>
          </p:nvPr>
        </p:nvGraphicFramePr>
        <p:xfrm>
          <a:off x="178120" y="2852705"/>
          <a:ext cx="8787760" cy="1381760"/>
        </p:xfrm>
        <a:graphic>
          <a:graphicData uri="http://schemas.openxmlformats.org/drawingml/2006/table">
            <a:tbl>
              <a:tblPr firstRow="1" bandRow="1">
                <a:tableStyleId>{F5AB1C69-6EDB-4FF4-983F-18BD219EF322}</a:tableStyleId>
              </a:tblPr>
              <a:tblGrid>
                <a:gridCol w="2982273">
                  <a:extLst>
                    <a:ext uri="{9D8B030D-6E8A-4147-A177-3AD203B41FA5}">
                      <a16:colId xmlns:a16="http://schemas.microsoft.com/office/drawing/2014/main" val="333858950"/>
                    </a:ext>
                  </a:extLst>
                </a:gridCol>
                <a:gridCol w="2532702">
                  <a:extLst>
                    <a:ext uri="{9D8B030D-6E8A-4147-A177-3AD203B41FA5}">
                      <a16:colId xmlns:a16="http://schemas.microsoft.com/office/drawing/2014/main" val="914798056"/>
                    </a:ext>
                  </a:extLst>
                </a:gridCol>
                <a:gridCol w="3272785">
                  <a:extLst>
                    <a:ext uri="{9D8B030D-6E8A-4147-A177-3AD203B41FA5}">
                      <a16:colId xmlns:a16="http://schemas.microsoft.com/office/drawing/2014/main" val="2048866175"/>
                    </a:ext>
                  </a:extLst>
                </a:gridCol>
              </a:tblGrid>
              <a:tr h="370840">
                <a:tc>
                  <a:txBody>
                    <a:bodyPr/>
                    <a:lstStyle/>
                    <a:p>
                      <a:endParaRPr lang="da-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err="1"/>
                        <a:t>Wärmepumpe</a:t>
                      </a: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858 kWh/</a:t>
                      </a:r>
                      <a:r>
                        <a:rPr lang="da-DK" dirty="0" err="1"/>
                        <a:t>Jahr</a:t>
                      </a:r>
                      <a:endParaRPr lang="da-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a:t>
                      </a:r>
                      <a:r>
                        <a:rPr lang="en-US" b="1" dirty="0" err="1"/>
                        <a:t>Fußbodenheizung</a:t>
                      </a:r>
                      <a:r>
                        <a:rPr lang="en-US" b="1" dirty="0"/>
                        <a:t> </a:t>
                      </a:r>
                      <a:r>
                        <a:rPr lang="en-US" dirty="0"/>
                        <a:t>2.883 kWh/</a:t>
                      </a:r>
                      <a:r>
                        <a:rPr lang="en-US" dirty="0" err="1"/>
                        <a:t>Jahr</a:t>
                      </a:r>
                      <a:endParaRPr lang="en-US" b="1" dirty="0"/>
                    </a:p>
                  </a:txBody>
                  <a:tcPr/>
                </a:tc>
                <a:extLst>
                  <a:ext uri="{0D108BD9-81ED-4DB2-BD59-A6C34878D82A}">
                    <a16:rowId xmlns:a16="http://schemas.microsoft.com/office/drawing/2014/main" val="9899773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AT: </a:t>
                      </a:r>
                      <a:r>
                        <a:rPr lang="en-US" dirty="0">
                          <a:solidFill>
                            <a:srgbClr val="FF0000"/>
                          </a:solidFill>
                          <a:hlinkClick r:id="rId3"/>
                        </a:rPr>
                        <a:t>www.e-control.at</a:t>
                      </a:r>
                      <a:r>
                        <a:rPr lang="en-US" dirty="0">
                          <a:solidFill>
                            <a:srgbClr val="FF0000"/>
                          </a:solidFill>
                        </a:rPr>
                        <a:t> </a:t>
                      </a:r>
                      <a:endParaRPr lang="da-DK" dirty="0"/>
                    </a:p>
                  </a:txBody>
                  <a:tcPr/>
                </a:tc>
                <a:tc>
                  <a:txBody>
                    <a:bodyPr/>
                    <a:lstStyle/>
                    <a:p>
                      <a:pPr algn="ctr"/>
                      <a:r>
                        <a:rPr lang="en-US" sz="1800" b="1" dirty="0"/>
                        <a:t>€ 166,-</a:t>
                      </a:r>
                      <a:endParaRPr lang="da-DK" dirty="0"/>
                    </a:p>
                  </a:txBody>
                  <a:tcPr/>
                </a:tc>
                <a:tc>
                  <a:txBody>
                    <a:bodyPr/>
                    <a:lstStyle/>
                    <a:p>
                      <a:pPr algn="ctr"/>
                      <a:r>
                        <a:rPr lang="en-US" sz="1800" b="1" dirty="0"/>
                        <a:t>€ 370,-</a:t>
                      </a:r>
                      <a:endParaRPr lang="da-DK" dirty="0"/>
                    </a:p>
                  </a:txBody>
                  <a:tcPr/>
                </a:tc>
                <a:extLst>
                  <a:ext uri="{0D108BD9-81ED-4DB2-BD59-A6C34878D82A}">
                    <a16:rowId xmlns:a16="http://schemas.microsoft.com/office/drawing/2014/main" val="36403729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a:t>
                      </a:r>
                      <a:r>
                        <a:rPr lang="en-US" dirty="0">
                          <a:hlinkClick r:id="rId4"/>
                        </a:rPr>
                        <a:t>www.kwh-preis.de</a:t>
                      </a:r>
                      <a:endParaRPr lang="da-D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€ 127,09,-</a:t>
                      </a:r>
                      <a:endParaRPr lang="da-D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€ 457,49,-</a:t>
                      </a:r>
                      <a:endParaRPr lang="da-DK" dirty="0"/>
                    </a:p>
                  </a:txBody>
                  <a:tcPr/>
                </a:tc>
                <a:extLst>
                  <a:ext uri="{0D108BD9-81ED-4DB2-BD59-A6C34878D82A}">
                    <a16:rowId xmlns:a16="http://schemas.microsoft.com/office/drawing/2014/main" val="3784317269"/>
                  </a:ext>
                </a:extLst>
              </a:tr>
            </a:tbl>
          </a:graphicData>
        </a:graphic>
      </p:graphicFrame>
    </p:spTree>
    <p:extLst>
      <p:ext uri="{BB962C8B-B14F-4D97-AF65-F5344CB8AC3E}">
        <p14:creationId xmlns:p14="http://schemas.microsoft.com/office/powerpoint/2010/main" val="137200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E22B8-4483-4CBA-B23C-43CC85E5D17A}"/>
              </a:ext>
            </a:extLst>
          </p:cNvPr>
          <p:cNvSpPr>
            <a:spLocks noGrp="1"/>
          </p:cNvSpPr>
          <p:nvPr>
            <p:ph type="title"/>
          </p:nvPr>
        </p:nvSpPr>
        <p:spPr/>
        <p:txBody>
          <a:bodyPr/>
          <a:lstStyle/>
          <a:p>
            <a:r>
              <a:rPr lang="en-US" dirty="0" err="1"/>
              <a:t>Lebensdauer</a:t>
            </a:r>
            <a:r>
              <a:rPr lang="en-US" dirty="0"/>
              <a:t> &amp; </a:t>
            </a:r>
            <a:r>
              <a:rPr lang="en-US" dirty="0" err="1"/>
              <a:t>Wartungskosten</a:t>
            </a:r>
            <a:endParaRPr lang="da-DK" dirty="0"/>
          </a:p>
        </p:txBody>
      </p:sp>
      <p:sp>
        <p:nvSpPr>
          <p:cNvPr id="5" name="TextBox 4">
            <a:extLst>
              <a:ext uri="{FF2B5EF4-FFF2-40B4-BE49-F238E27FC236}">
                <a16:creationId xmlns:a16="http://schemas.microsoft.com/office/drawing/2014/main" id="{FBB98572-B783-4BE4-8F6F-E212A6FC8DAF}"/>
              </a:ext>
            </a:extLst>
          </p:cNvPr>
          <p:cNvSpPr txBox="1"/>
          <p:nvPr/>
        </p:nvSpPr>
        <p:spPr>
          <a:xfrm>
            <a:off x="546266" y="1174108"/>
            <a:ext cx="3860469" cy="3693319"/>
          </a:xfrm>
          <a:prstGeom prst="rect">
            <a:avLst/>
          </a:prstGeom>
          <a:noFill/>
        </p:spPr>
        <p:txBody>
          <a:bodyPr wrap="square" lIns="0" tIns="0" rIns="0" bIns="0" rtlCol="0">
            <a:spAutoFit/>
          </a:bodyPr>
          <a:lstStyle/>
          <a:p>
            <a:r>
              <a:rPr lang="en-US" sz="1600" b="1" dirty="0" err="1"/>
              <a:t>Wärmepumpe</a:t>
            </a:r>
            <a:r>
              <a:rPr lang="en-US" sz="1600" b="1" dirty="0"/>
              <a:t> (½ Haus)</a:t>
            </a:r>
          </a:p>
          <a:p>
            <a:endParaRPr lang="en-US" sz="1400" dirty="0"/>
          </a:p>
          <a:p>
            <a:pPr marL="285750" indent="-285750">
              <a:buFontTx/>
              <a:buChar char="-"/>
            </a:pPr>
            <a:r>
              <a:rPr lang="en-US" sz="1400" dirty="0"/>
              <a:t>WP </a:t>
            </a:r>
            <a:r>
              <a:rPr lang="en-US" sz="1400" dirty="0" err="1"/>
              <a:t>generell</a:t>
            </a:r>
            <a:r>
              <a:rPr lang="en-US" sz="1400" dirty="0"/>
              <a:t> (</a:t>
            </a:r>
            <a:r>
              <a:rPr lang="en-US" sz="1400" dirty="0" err="1"/>
              <a:t>Außen</a:t>
            </a:r>
            <a:r>
              <a:rPr lang="en-US" sz="1400" dirty="0"/>
              <a:t>- und </a:t>
            </a:r>
            <a:r>
              <a:rPr lang="en-US" sz="1400" dirty="0" err="1"/>
              <a:t>Inneneinheit</a:t>
            </a:r>
            <a:r>
              <a:rPr lang="en-US" sz="1400" dirty="0"/>
              <a:t>): 2 </a:t>
            </a:r>
            <a:r>
              <a:rPr lang="en-US" sz="1400" dirty="0" err="1"/>
              <a:t>Garantie</a:t>
            </a:r>
            <a:r>
              <a:rPr lang="en-US" sz="1400" dirty="0"/>
              <a:t>; </a:t>
            </a:r>
          </a:p>
          <a:p>
            <a:pPr marL="285750" indent="-285750">
              <a:buFontTx/>
              <a:buChar char="-"/>
            </a:pPr>
            <a:r>
              <a:rPr lang="en-US" sz="1400" dirty="0"/>
              <a:t>Zu </a:t>
            </a:r>
            <a:r>
              <a:rPr lang="en-US" sz="1400" dirty="0" err="1"/>
              <a:t>erwertende</a:t>
            </a:r>
            <a:r>
              <a:rPr lang="en-US" sz="1400" dirty="0"/>
              <a:t> </a:t>
            </a:r>
            <a:r>
              <a:rPr lang="en-US" sz="1400" dirty="0" err="1"/>
              <a:t>Lebensdauer</a:t>
            </a:r>
            <a:r>
              <a:rPr lang="en-US" sz="1400" dirty="0"/>
              <a:t> 15-20 Jahre: </a:t>
            </a:r>
            <a:r>
              <a:rPr lang="en-US" sz="1400" dirty="0" err="1"/>
              <a:t>angenommen</a:t>
            </a:r>
            <a:r>
              <a:rPr lang="en-US" sz="1400" dirty="0"/>
              <a:t> 17,5 (~18) Jahre;</a:t>
            </a:r>
          </a:p>
          <a:p>
            <a:pPr marL="285750" indent="-285750">
              <a:buFontTx/>
              <a:buChar char="-"/>
            </a:pPr>
            <a:r>
              <a:rPr lang="en-US" sz="1400" dirty="0"/>
              <a:t>Wasser </a:t>
            </a:r>
            <a:r>
              <a:rPr lang="en-US" sz="1400" dirty="0" err="1"/>
              <a:t>basierendes</a:t>
            </a:r>
            <a:r>
              <a:rPr lang="en-US" sz="1400" dirty="0"/>
              <a:t> </a:t>
            </a:r>
            <a:r>
              <a:rPr lang="en-US" sz="1400" dirty="0" err="1"/>
              <a:t>Fußbodenheizungssystem</a:t>
            </a:r>
            <a:r>
              <a:rPr lang="en-US" sz="1400" dirty="0"/>
              <a:t>: 50 Jahre;</a:t>
            </a:r>
          </a:p>
          <a:p>
            <a:pPr marL="742950" lvl="1" indent="-285750">
              <a:buFontTx/>
              <a:buChar char="-"/>
            </a:pPr>
            <a:r>
              <a:rPr lang="en-US" sz="1400" dirty="0" err="1"/>
              <a:t>Pumpe</a:t>
            </a:r>
            <a:r>
              <a:rPr lang="en-US" sz="1400" dirty="0"/>
              <a:t>: (</a:t>
            </a:r>
            <a:r>
              <a:rPr lang="en-US" sz="1400" dirty="0">
                <a:solidFill>
                  <a:srgbClr val="000000"/>
                </a:solidFill>
              </a:rPr>
              <a:t>2-5 Jahre </a:t>
            </a:r>
            <a:r>
              <a:rPr lang="en-US" sz="1400" dirty="0" err="1">
                <a:solidFill>
                  <a:srgbClr val="000000"/>
                </a:solidFill>
              </a:rPr>
              <a:t>Garantie</a:t>
            </a:r>
            <a:r>
              <a:rPr lang="en-US" sz="1400" dirty="0">
                <a:solidFill>
                  <a:srgbClr val="000000"/>
                </a:solidFill>
              </a:rPr>
              <a:t>), </a:t>
            </a:r>
            <a:r>
              <a:rPr lang="en-US" sz="1400" dirty="0"/>
              <a:t>20 Jahre (10-25);</a:t>
            </a:r>
          </a:p>
          <a:p>
            <a:pPr marL="285750" indent="-285750">
              <a:buFontTx/>
              <a:buChar char="-"/>
            </a:pPr>
            <a:r>
              <a:rPr lang="en-US" sz="1400" dirty="0" err="1"/>
              <a:t>Thermostate</a:t>
            </a:r>
            <a:r>
              <a:rPr lang="en-US" sz="1400" dirty="0"/>
              <a:t> / </a:t>
            </a:r>
            <a:r>
              <a:rPr lang="en-US" sz="1400" dirty="0" err="1"/>
              <a:t>Elektronik</a:t>
            </a:r>
            <a:r>
              <a:rPr lang="en-US" sz="1400" dirty="0"/>
              <a:t>: 10 Jahre;</a:t>
            </a:r>
          </a:p>
          <a:p>
            <a:pPr marL="285750" indent="-285750">
              <a:buFontTx/>
              <a:buChar char="-"/>
            </a:pPr>
            <a:r>
              <a:rPr lang="en-US" sz="1400" dirty="0" err="1"/>
              <a:t>Meist</a:t>
            </a:r>
            <a:r>
              <a:rPr lang="en-US" sz="1400" dirty="0"/>
              <a:t>: </a:t>
            </a:r>
            <a:r>
              <a:rPr lang="en-US" sz="1400" dirty="0">
                <a:solidFill>
                  <a:srgbClr val="000000"/>
                </a:solidFill>
              </a:rPr>
              <a:t>2 Jahre </a:t>
            </a:r>
            <a:r>
              <a:rPr lang="en-US" sz="1400" dirty="0" err="1">
                <a:solidFill>
                  <a:srgbClr val="000000"/>
                </a:solidFill>
              </a:rPr>
              <a:t>Garantie</a:t>
            </a:r>
            <a:r>
              <a:rPr lang="en-US" sz="1400" dirty="0">
                <a:solidFill>
                  <a:srgbClr val="000000"/>
                </a:solidFill>
              </a:rPr>
              <a:t>;</a:t>
            </a:r>
          </a:p>
          <a:p>
            <a:pPr marL="285750" indent="-285750">
              <a:buFontTx/>
              <a:buChar char="-"/>
            </a:pPr>
            <a:endParaRPr lang="en-US" sz="1400" dirty="0"/>
          </a:p>
          <a:p>
            <a:pPr marL="285750" indent="-285750">
              <a:buFontTx/>
              <a:buChar char="-"/>
            </a:pPr>
            <a:r>
              <a:rPr lang="en-US" sz="1400" dirty="0" err="1"/>
              <a:t>Jährliche</a:t>
            </a:r>
            <a:r>
              <a:rPr lang="en-US" sz="1400" dirty="0"/>
              <a:t> </a:t>
            </a:r>
            <a:r>
              <a:rPr lang="en-US" sz="1400" dirty="0" err="1"/>
              <a:t>Wartungskosten</a:t>
            </a:r>
            <a:r>
              <a:rPr lang="en-US" sz="1400" dirty="0"/>
              <a:t>: € 100-250: </a:t>
            </a:r>
            <a:r>
              <a:rPr lang="en-US" sz="1400" dirty="0" err="1"/>
              <a:t>angenommen</a:t>
            </a:r>
            <a:r>
              <a:rPr lang="en-US" sz="1400" dirty="0"/>
              <a:t> </a:t>
            </a:r>
            <a:r>
              <a:rPr lang="en-US" sz="1400" b="1" dirty="0"/>
              <a:t>200 </a:t>
            </a:r>
            <a:r>
              <a:rPr lang="en-US" sz="1400" dirty="0"/>
              <a:t> </a:t>
            </a:r>
            <a:r>
              <a:rPr lang="en-US" sz="1400" b="1" dirty="0"/>
              <a:t>€/</a:t>
            </a:r>
            <a:r>
              <a:rPr lang="en-US" sz="1400" b="1" dirty="0" err="1"/>
              <a:t>Jahr</a:t>
            </a:r>
            <a:r>
              <a:rPr lang="en-US" sz="1400" b="1" dirty="0"/>
              <a:t> </a:t>
            </a:r>
            <a:r>
              <a:rPr lang="en-US" sz="1400" dirty="0"/>
              <a:t>(</a:t>
            </a:r>
            <a:r>
              <a:rPr lang="en-US" sz="1400" dirty="0" err="1"/>
              <a:t>exkl</a:t>
            </a:r>
            <a:r>
              <a:rPr lang="en-US" sz="1400" dirty="0"/>
              <a:t>. </a:t>
            </a:r>
            <a:r>
              <a:rPr lang="en-US" sz="1400" dirty="0" err="1"/>
              <a:t>MwSt</a:t>
            </a:r>
            <a:r>
              <a:rPr lang="en-US" sz="1400" dirty="0"/>
              <a:t>.) </a:t>
            </a:r>
          </a:p>
          <a:p>
            <a:pPr marL="285750" indent="-285750">
              <a:buFontTx/>
              <a:buChar char="-"/>
            </a:pPr>
            <a:r>
              <a:rPr lang="en-US" sz="1400" dirty="0" err="1"/>
              <a:t>Wartungskosten</a:t>
            </a:r>
            <a:r>
              <a:rPr lang="en-US" sz="1400" dirty="0"/>
              <a:t> DE: </a:t>
            </a:r>
            <a:r>
              <a:rPr lang="en-US" sz="1400" b="1" dirty="0"/>
              <a:t>72,50€/</a:t>
            </a:r>
            <a:r>
              <a:rPr lang="en-US" sz="1400" b="1" dirty="0" err="1"/>
              <a:t>Jahr</a:t>
            </a:r>
            <a:r>
              <a:rPr lang="en-US" sz="1400" b="1" dirty="0"/>
              <a:t> </a:t>
            </a:r>
            <a:endParaRPr lang="en-US" sz="1400" dirty="0"/>
          </a:p>
        </p:txBody>
      </p:sp>
      <p:sp>
        <p:nvSpPr>
          <p:cNvPr id="6" name="TextBox 5">
            <a:extLst>
              <a:ext uri="{FF2B5EF4-FFF2-40B4-BE49-F238E27FC236}">
                <a16:creationId xmlns:a16="http://schemas.microsoft.com/office/drawing/2014/main" id="{BCBF102C-E4DE-49EE-9DD7-4AE2A7333B59}"/>
              </a:ext>
            </a:extLst>
          </p:cNvPr>
          <p:cNvSpPr txBox="1"/>
          <p:nvPr/>
        </p:nvSpPr>
        <p:spPr>
          <a:xfrm>
            <a:off x="4737266" y="1220274"/>
            <a:ext cx="3990808" cy="3600986"/>
          </a:xfrm>
          <a:prstGeom prst="rect">
            <a:avLst/>
          </a:prstGeom>
          <a:noFill/>
        </p:spPr>
        <p:txBody>
          <a:bodyPr wrap="square" lIns="0" tIns="0" rIns="0" bIns="0" rtlCol="0">
            <a:spAutoFit/>
          </a:bodyPr>
          <a:lstStyle/>
          <a:p>
            <a:r>
              <a:rPr lang="en-US" sz="1600" b="1" dirty="0"/>
              <a:t>E-Fußbodenheizung (½ Haus)</a:t>
            </a:r>
          </a:p>
          <a:p>
            <a:endParaRPr lang="en-US" sz="1400" b="1" dirty="0"/>
          </a:p>
          <a:p>
            <a:pPr marL="285750" indent="-285750">
              <a:buFontTx/>
              <a:buChar char="-"/>
            </a:pPr>
            <a:r>
              <a:rPr lang="en-US" sz="1400" dirty="0"/>
              <a:t>E-</a:t>
            </a:r>
            <a:r>
              <a:rPr lang="en-US" sz="1400" dirty="0" err="1"/>
              <a:t>Fußbodenheizmatten</a:t>
            </a:r>
            <a:r>
              <a:rPr lang="en-US" sz="1400" dirty="0"/>
              <a:t>: 20 Jahre </a:t>
            </a:r>
            <a:r>
              <a:rPr lang="en-US" sz="1400" dirty="0" err="1"/>
              <a:t>Garantie</a:t>
            </a:r>
            <a:r>
              <a:rPr lang="en-US" sz="1400" dirty="0"/>
              <a:t> die </a:t>
            </a:r>
            <a:r>
              <a:rPr lang="en-US" sz="1400" dirty="0" err="1"/>
              <a:t>zu</a:t>
            </a:r>
            <a:r>
              <a:rPr lang="en-US" sz="1400" dirty="0"/>
              <a:t> </a:t>
            </a:r>
            <a:r>
              <a:rPr lang="en-US" sz="1400" dirty="0" err="1"/>
              <a:t>erwrtende</a:t>
            </a:r>
            <a:r>
              <a:rPr lang="en-US" sz="1400" dirty="0"/>
              <a:t> </a:t>
            </a:r>
            <a:r>
              <a:rPr lang="en-US" sz="1400" dirty="0" err="1"/>
              <a:t>Lebensdauer</a:t>
            </a:r>
            <a:r>
              <a:rPr lang="en-US" sz="1400" dirty="0"/>
              <a:t> </a:t>
            </a:r>
            <a:r>
              <a:rPr lang="en-US" sz="1400" dirty="0" err="1"/>
              <a:t>beträgt</a:t>
            </a:r>
            <a:r>
              <a:rPr lang="en-US" sz="1400" dirty="0"/>
              <a:t> 50 Jahre;</a:t>
            </a:r>
          </a:p>
          <a:p>
            <a:pPr marL="285750" indent="-285750">
              <a:buFontTx/>
              <a:buChar char="-"/>
            </a:pPr>
            <a:r>
              <a:rPr lang="en-US" sz="1400" dirty="0" err="1"/>
              <a:t>Thermostate</a:t>
            </a:r>
            <a:r>
              <a:rPr lang="en-US" sz="1400" dirty="0"/>
              <a:t> / </a:t>
            </a:r>
            <a:r>
              <a:rPr lang="en-US" sz="1400" dirty="0" err="1"/>
              <a:t>Elektronik</a:t>
            </a:r>
            <a:r>
              <a:rPr lang="en-US" sz="1400" dirty="0"/>
              <a:t>: 5 Jahre </a:t>
            </a:r>
            <a:r>
              <a:rPr lang="en-US" sz="1400" dirty="0" err="1"/>
              <a:t>Garantie</a:t>
            </a:r>
            <a:r>
              <a:rPr lang="en-US" sz="1400" dirty="0"/>
              <a:t>, </a:t>
            </a:r>
            <a:r>
              <a:rPr lang="en-US" sz="1400" dirty="0" err="1"/>
              <a:t>zu</a:t>
            </a:r>
            <a:r>
              <a:rPr lang="en-US" sz="1400" dirty="0"/>
              <a:t> </a:t>
            </a:r>
            <a:r>
              <a:rPr lang="en-US" sz="1400" dirty="0" err="1"/>
              <a:t>erwertende</a:t>
            </a:r>
            <a:r>
              <a:rPr lang="en-US" sz="1400" dirty="0"/>
              <a:t> </a:t>
            </a:r>
            <a:r>
              <a:rPr lang="en-US" sz="1400" dirty="0" err="1"/>
              <a:t>Lebensdauer</a:t>
            </a:r>
            <a:r>
              <a:rPr lang="en-US" sz="1400" dirty="0"/>
              <a:t>: &gt;10 Jahre;</a:t>
            </a:r>
          </a:p>
          <a:p>
            <a:pPr marL="285750" indent="-285750">
              <a:buFontTx/>
              <a:buChar char="-"/>
            </a:pPr>
            <a:endParaRPr lang="en-US" sz="1400" dirty="0"/>
          </a:p>
          <a:p>
            <a:pPr marL="285750" indent="-285750">
              <a:buFontTx/>
              <a:buChar char="-"/>
            </a:pPr>
            <a:r>
              <a:rPr lang="en-US" sz="1400" dirty="0" err="1"/>
              <a:t>Jährliche</a:t>
            </a:r>
            <a:r>
              <a:rPr lang="en-US" sz="1400" dirty="0"/>
              <a:t> </a:t>
            </a:r>
            <a:r>
              <a:rPr lang="en-US" sz="1400" dirty="0" err="1"/>
              <a:t>Wartungskosten</a:t>
            </a:r>
            <a:r>
              <a:rPr lang="en-US" sz="1400" dirty="0"/>
              <a:t> : 0€</a:t>
            </a:r>
          </a:p>
          <a:p>
            <a:pPr marL="285750" indent="-285750">
              <a:buFontTx/>
              <a:buChar char="-"/>
            </a:pPr>
            <a:r>
              <a:rPr lang="en-US" sz="1400" dirty="0" err="1"/>
              <a:t>Jährilche</a:t>
            </a:r>
            <a:r>
              <a:rPr lang="en-US" sz="1400" dirty="0"/>
              <a:t> </a:t>
            </a:r>
            <a:r>
              <a:rPr lang="en-US" sz="1400" dirty="0" err="1"/>
              <a:t>Wartungskosten</a:t>
            </a:r>
            <a:r>
              <a:rPr lang="en-US" sz="1400" dirty="0"/>
              <a:t> </a:t>
            </a:r>
            <a:r>
              <a:rPr lang="en-US" sz="1400" dirty="0" err="1"/>
              <a:t>für</a:t>
            </a:r>
            <a:r>
              <a:rPr lang="en-US" sz="1400" dirty="0"/>
              <a:t> WW-</a:t>
            </a:r>
            <a:r>
              <a:rPr lang="en-US" sz="1400" dirty="0" err="1"/>
              <a:t>Wärmepumpe</a:t>
            </a:r>
            <a:r>
              <a:rPr lang="en-US" sz="1400" dirty="0"/>
              <a:t>: </a:t>
            </a:r>
            <a:r>
              <a:rPr lang="en-US" sz="1400" b="1" dirty="0"/>
              <a:t>72,50€/</a:t>
            </a:r>
            <a:r>
              <a:rPr lang="en-US" sz="1400" b="1" dirty="0" err="1"/>
              <a:t>Jahr</a:t>
            </a:r>
            <a:r>
              <a:rPr lang="en-US" sz="1400" b="1" dirty="0"/>
              <a:t> </a:t>
            </a:r>
            <a:r>
              <a:rPr lang="en-US" sz="1400" dirty="0"/>
              <a:t>(</a:t>
            </a:r>
            <a:r>
              <a:rPr lang="en-US" sz="1400" dirty="0" err="1"/>
              <a:t>exkl</a:t>
            </a:r>
            <a:r>
              <a:rPr lang="en-US" sz="1400" dirty="0"/>
              <a:t>. </a:t>
            </a:r>
            <a:r>
              <a:rPr lang="en-US" sz="1400" dirty="0" err="1"/>
              <a:t>MwSt</a:t>
            </a:r>
            <a:r>
              <a:rPr lang="en-US" sz="1400" dirty="0"/>
              <a:t>.)</a:t>
            </a:r>
            <a:r>
              <a:rPr lang="en-US" sz="1400" b="1" dirty="0"/>
              <a:t> </a:t>
            </a:r>
            <a:endParaRPr lang="en-US" sz="1400" dirty="0"/>
          </a:p>
          <a:p>
            <a:pPr marL="285750" indent="-285750">
              <a:buFontTx/>
              <a:buChar char="-"/>
            </a:pPr>
            <a:endParaRPr lang="en-US" sz="1600" dirty="0"/>
          </a:p>
          <a:p>
            <a:endParaRPr lang="en-US" b="1" dirty="0"/>
          </a:p>
          <a:p>
            <a:endParaRPr lang="en-US" sz="1600" dirty="0"/>
          </a:p>
        </p:txBody>
      </p:sp>
      <p:pic>
        <p:nvPicPr>
          <p:cNvPr id="7" name="Graphic 6" descr="Home">
            <a:extLst>
              <a:ext uri="{FF2B5EF4-FFF2-40B4-BE49-F238E27FC236}">
                <a16:creationId xmlns:a16="http://schemas.microsoft.com/office/drawing/2014/main" id="{9F076A2C-71D3-4FDF-8958-2F6DE9460E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0088" y="4263301"/>
            <a:ext cx="2251544" cy="2251544"/>
          </a:xfrm>
          <a:prstGeom prst="rect">
            <a:avLst/>
          </a:prstGeom>
        </p:spPr>
      </p:pic>
      <p:pic>
        <p:nvPicPr>
          <p:cNvPr id="10" name="Graphic 9" descr="Tools">
            <a:extLst>
              <a:ext uri="{FF2B5EF4-FFF2-40B4-BE49-F238E27FC236}">
                <a16:creationId xmlns:a16="http://schemas.microsoft.com/office/drawing/2014/main" id="{C2E37011-3711-4DA1-B351-D705EC2E82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7266" y="4305895"/>
            <a:ext cx="556886" cy="556886"/>
          </a:xfrm>
          <a:prstGeom prst="rect">
            <a:avLst/>
          </a:prstGeom>
        </p:spPr>
      </p:pic>
    </p:spTree>
    <p:extLst>
      <p:ext uri="{BB962C8B-B14F-4D97-AF65-F5344CB8AC3E}">
        <p14:creationId xmlns:p14="http://schemas.microsoft.com/office/powerpoint/2010/main" val="250621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07719-E2D2-4311-812F-1BD24281ABC0}"/>
              </a:ext>
            </a:extLst>
          </p:cNvPr>
          <p:cNvSpPr>
            <a:spLocks noGrp="1"/>
          </p:cNvSpPr>
          <p:nvPr>
            <p:ph idx="1"/>
          </p:nvPr>
        </p:nvSpPr>
        <p:spPr>
          <a:xfrm>
            <a:off x="419100" y="1341438"/>
            <a:ext cx="8451768" cy="3016806"/>
          </a:xfrm>
        </p:spPr>
        <p:txBody>
          <a:bodyPr/>
          <a:lstStyle/>
          <a:p>
            <a:pPr marL="0" indent="0">
              <a:buNone/>
            </a:pPr>
            <a:r>
              <a:rPr lang="de-AT" dirty="0"/>
              <a:t>Für den Passivhaus Standard ist eine PV-Anlage erforderlich</a:t>
            </a:r>
          </a:p>
          <a:p>
            <a:pPr marL="0" indent="0">
              <a:buNone/>
            </a:pPr>
            <a:endParaRPr lang="de-AT" sz="500" b="1" dirty="0"/>
          </a:p>
          <a:p>
            <a:pPr marL="0" indent="0">
              <a:buNone/>
            </a:pPr>
            <a:r>
              <a:rPr lang="de-AT" b="1" dirty="0"/>
              <a:t>Beide Systeme WP oder EH benötigen in Deutschland eine PV-Anlage um den “40+” Status zu erreichen</a:t>
            </a:r>
          </a:p>
          <a:p>
            <a:pPr marL="0" indent="0">
              <a:buNone/>
            </a:pPr>
            <a:endParaRPr lang="de-AT" sz="500" b="1" dirty="0"/>
          </a:p>
          <a:p>
            <a:pPr marL="0" indent="0">
              <a:buNone/>
            </a:pPr>
            <a:r>
              <a:rPr lang="de-AT" b="1" dirty="0"/>
              <a:t>€ 25.000 incl. System &amp; Installation</a:t>
            </a:r>
            <a:endParaRPr lang="de-AT" dirty="0"/>
          </a:p>
          <a:p>
            <a:pPr marL="0" indent="0">
              <a:buNone/>
            </a:pPr>
            <a:endParaRPr lang="de-AT" sz="500" dirty="0"/>
          </a:p>
          <a:p>
            <a:pPr marL="0" indent="0">
              <a:buNone/>
            </a:pPr>
            <a:r>
              <a:rPr lang="de-AT" dirty="0"/>
              <a:t>PV Größe: 9,9 </a:t>
            </a:r>
            <a:r>
              <a:rPr lang="de-AT" dirty="0" err="1"/>
              <a:t>pkWh</a:t>
            </a:r>
            <a:r>
              <a:rPr lang="de-AT" dirty="0"/>
              <a:t> (</a:t>
            </a:r>
            <a:r>
              <a:rPr lang="de-AT" dirty="0" err="1"/>
              <a:t>peak</a:t>
            </a:r>
            <a:r>
              <a:rPr lang="de-AT" dirty="0"/>
              <a:t>)</a:t>
            </a:r>
          </a:p>
          <a:p>
            <a:pPr marL="0" indent="0">
              <a:buNone/>
            </a:pPr>
            <a:endParaRPr lang="de-AT" sz="500" dirty="0"/>
          </a:p>
          <a:p>
            <a:pPr marL="0" indent="0">
              <a:buNone/>
            </a:pPr>
            <a:r>
              <a:rPr lang="de-AT" dirty="0"/>
              <a:t>Batteriekapazität: 10 kWh</a:t>
            </a:r>
          </a:p>
          <a:p>
            <a:endParaRPr lang="da-DK" dirty="0"/>
          </a:p>
        </p:txBody>
      </p:sp>
      <p:sp>
        <p:nvSpPr>
          <p:cNvPr id="3" name="Title 2">
            <a:extLst>
              <a:ext uri="{FF2B5EF4-FFF2-40B4-BE49-F238E27FC236}">
                <a16:creationId xmlns:a16="http://schemas.microsoft.com/office/drawing/2014/main" id="{80D52489-D41F-4281-9CCE-127E3946F8EC}"/>
              </a:ext>
            </a:extLst>
          </p:cNvPr>
          <p:cNvSpPr>
            <a:spLocks noGrp="1"/>
          </p:cNvSpPr>
          <p:nvPr>
            <p:ph type="title"/>
          </p:nvPr>
        </p:nvSpPr>
        <p:spPr/>
        <p:txBody>
          <a:bodyPr/>
          <a:lstStyle/>
          <a:p>
            <a:r>
              <a:rPr lang="en-US" dirty="0"/>
              <a:t>PV-Anlage </a:t>
            </a:r>
            <a:r>
              <a:rPr lang="en-US" dirty="0" err="1"/>
              <a:t>mit</a:t>
            </a:r>
            <a:r>
              <a:rPr lang="en-US" dirty="0"/>
              <a:t> </a:t>
            </a:r>
            <a:r>
              <a:rPr lang="en-US" dirty="0" err="1"/>
              <a:t>Batteriespeicher</a:t>
            </a:r>
            <a:endParaRPr lang="da-DK" dirty="0"/>
          </a:p>
        </p:txBody>
      </p:sp>
      <p:pic>
        <p:nvPicPr>
          <p:cNvPr id="4" name="Picture 3">
            <a:extLst>
              <a:ext uri="{FF2B5EF4-FFF2-40B4-BE49-F238E27FC236}">
                <a16:creationId xmlns:a16="http://schemas.microsoft.com/office/drawing/2014/main" id="{E94A00EF-C384-4876-85E5-6BE7803F70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090" r="15730" b="38877"/>
          <a:stretch/>
        </p:blipFill>
        <p:spPr>
          <a:xfrm>
            <a:off x="0" y="4219432"/>
            <a:ext cx="7714489" cy="2193243"/>
          </a:xfrm>
          <a:prstGeom prst="rect">
            <a:avLst/>
          </a:prstGeom>
        </p:spPr>
      </p:pic>
      <p:pic>
        <p:nvPicPr>
          <p:cNvPr id="5" name="Picture 4">
            <a:extLst>
              <a:ext uri="{FF2B5EF4-FFF2-40B4-BE49-F238E27FC236}">
                <a16:creationId xmlns:a16="http://schemas.microsoft.com/office/drawing/2014/main" id="{E62D1349-D665-42C4-B9F1-76A3069B04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5" t="5507"/>
          <a:stretch/>
        </p:blipFill>
        <p:spPr>
          <a:xfrm rot="5400000">
            <a:off x="7184858" y="4450191"/>
            <a:ext cx="2199703" cy="1725266"/>
          </a:xfrm>
          <a:prstGeom prst="rect">
            <a:avLst/>
          </a:prstGeom>
        </p:spPr>
      </p:pic>
    </p:spTree>
    <p:extLst>
      <p:ext uri="{BB962C8B-B14F-4D97-AF65-F5344CB8AC3E}">
        <p14:creationId xmlns:p14="http://schemas.microsoft.com/office/powerpoint/2010/main" val="283230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55F338FA-7715-42D2-A2F8-C01AB70816C0}"/>
              </a:ext>
            </a:extLst>
          </p:cNvPr>
          <p:cNvGraphicFramePr>
            <a:graphicFrameLocks/>
          </p:cNvGraphicFramePr>
          <p:nvPr>
            <p:extLst>
              <p:ext uri="{D42A27DB-BD31-4B8C-83A1-F6EECF244321}">
                <p14:modId xmlns:p14="http://schemas.microsoft.com/office/powerpoint/2010/main" val="2530091090"/>
              </p:ext>
            </p:extLst>
          </p:nvPr>
        </p:nvGraphicFramePr>
        <p:xfrm>
          <a:off x="242090" y="991797"/>
          <a:ext cx="8417285" cy="514616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C0710A2A-C707-4E8D-8179-B221859056F7}"/>
              </a:ext>
            </a:extLst>
          </p:cNvPr>
          <p:cNvSpPr>
            <a:spLocks noGrp="1"/>
          </p:cNvSpPr>
          <p:nvPr>
            <p:ph type="title"/>
          </p:nvPr>
        </p:nvSpPr>
        <p:spPr>
          <a:xfrm>
            <a:off x="417512" y="120023"/>
            <a:ext cx="8308975" cy="936000"/>
          </a:xfrm>
        </p:spPr>
        <p:txBody>
          <a:bodyPr/>
          <a:lstStyle/>
          <a:p>
            <a:pPr algn="ctr"/>
            <a:r>
              <a:rPr lang="en-US" dirty="0" err="1"/>
              <a:t>Gesamtübersicht</a:t>
            </a:r>
            <a:r>
              <a:rPr lang="en-US" dirty="0"/>
              <a:t> – </a:t>
            </a:r>
            <a:r>
              <a:rPr lang="en-US" dirty="0" err="1"/>
              <a:t>Lebensdauer</a:t>
            </a:r>
            <a:r>
              <a:rPr lang="en-US" dirty="0"/>
              <a:t> – </a:t>
            </a:r>
            <a:r>
              <a:rPr lang="en-US" dirty="0" err="1"/>
              <a:t>Kalkulation</a:t>
            </a:r>
            <a:br>
              <a:rPr lang="en-US" dirty="0"/>
            </a:br>
            <a:r>
              <a:rPr lang="en-US" dirty="0"/>
              <a:t>Deutschland </a:t>
            </a:r>
            <a:endParaRPr lang="da-DK" dirty="0"/>
          </a:p>
        </p:txBody>
      </p:sp>
      <p:sp>
        <p:nvSpPr>
          <p:cNvPr id="5" name="Rectangular Callout 29">
            <a:extLst>
              <a:ext uri="{FF2B5EF4-FFF2-40B4-BE49-F238E27FC236}">
                <a16:creationId xmlns:a16="http://schemas.microsoft.com/office/drawing/2014/main" id="{E403B6C9-F919-484D-9BCA-477EF7457BB4}"/>
              </a:ext>
            </a:extLst>
          </p:cNvPr>
          <p:cNvSpPr/>
          <p:nvPr/>
        </p:nvSpPr>
        <p:spPr>
          <a:xfrm>
            <a:off x="-1" y="5761363"/>
            <a:ext cx="1939806" cy="645458"/>
          </a:xfrm>
          <a:prstGeom prst="wedgeRectCallout">
            <a:avLst>
              <a:gd name="adj1" fmla="val 11959"/>
              <a:gd name="adj2" fmla="val -61939"/>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900" b="1" kern="0" dirty="0" err="1">
                <a:solidFill>
                  <a:schemeClr val="bg1"/>
                </a:solidFill>
              </a:rPr>
              <a:t>Jahr</a:t>
            </a:r>
            <a:r>
              <a:rPr lang="en-US" sz="900" b="1" kern="0" dirty="0">
                <a:solidFill>
                  <a:schemeClr val="bg1"/>
                </a:solidFill>
              </a:rPr>
              <a:t> 0: Start </a:t>
            </a:r>
            <a:r>
              <a:rPr lang="en-US" sz="900" b="1" kern="0" dirty="0" err="1">
                <a:solidFill>
                  <a:schemeClr val="bg1"/>
                </a:solidFill>
              </a:rPr>
              <a:t>Kosten</a:t>
            </a:r>
            <a:r>
              <a:rPr lang="en-US" sz="900" b="1" kern="0" dirty="0">
                <a:solidFill>
                  <a:schemeClr val="bg1"/>
                </a:solidFill>
              </a:rPr>
              <a:t>:</a:t>
            </a:r>
          </a:p>
          <a:p>
            <a:r>
              <a:rPr lang="en-US" sz="900" b="1" kern="0" dirty="0">
                <a:solidFill>
                  <a:schemeClr val="bg1"/>
                </a:solidFill>
              </a:rPr>
              <a:t>El. Fußbodenheizung = 1/2 </a:t>
            </a:r>
            <a:r>
              <a:rPr lang="en-US" sz="900" b="1" kern="0" dirty="0" err="1">
                <a:solidFill>
                  <a:schemeClr val="bg1"/>
                </a:solidFill>
              </a:rPr>
              <a:t>Kosaten</a:t>
            </a:r>
            <a:r>
              <a:rPr lang="en-US" sz="900" b="1" kern="0" dirty="0">
                <a:solidFill>
                  <a:schemeClr val="bg1"/>
                </a:solidFill>
              </a:rPr>
              <a:t> </a:t>
            </a:r>
            <a:r>
              <a:rPr lang="en-US" sz="900" b="1" kern="0" dirty="0" err="1">
                <a:solidFill>
                  <a:schemeClr val="bg1"/>
                </a:solidFill>
              </a:rPr>
              <a:t>Wärmepumpe</a:t>
            </a:r>
            <a:endParaRPr lang="en-US" sz="900" b="1" kern="0" dirty="0">
              <a:solidFill>
                <a:schemeClr val="bg1"/>
              </a:solidFill>
            </a:endParaRPr>
          </a:p>
          <a:p>
            <a:r>
              <a:rPr lang="en-US" sz="900" b="1" kern="0" dirty="0">
                <a:solidFill>
                  <a:schemeClr val="bg1"/>
                </a:solidFill>
              </a:rPr>
              <a:t>14.196 € &gt;&lt; 28.191€</a:t>
            </a:r>
          </a:p>
          <a:p>
            <a:endParaRPr lang="en-US" sz="900" b="1" kern="0" dirty="0">
              <a:solidFill>
                <a:schemeClr val="bg1"/>
              </a:solidFill>
            </a:endParaRPr>
          </a:p>
        </p:txBody>
      </p:sp>
      <p:sp>
        <p:nvSpPr>
          <p:cNvPr id="6" name="Rectangular Callout 29">
            <a:extLst>
              <a:ext uri="{FF2B5EF4-FFF2-40B4-BE49-F238E27FC236}">
                <a16:creationId xmlns:a16="http://schemas.microsoft.com/office/drawing/2014/main" id="{39CE1DAF-F664-4AAD-936B-75B1B5EA67DF}"/>
              </a:ext>
            </a:extLst>
          </p:cNvPr>
          <p:cNvSpPr/>
          <p:nvPr/>
        </p:nvSpPr>
        <p:spPr>
          <a:xfrm>
            <a:off x="1248739" y="3196915"/>
            <a:ext cx="1584872" cy="1070936"/>
          </a:xfrm>
          <a:prstGeom prst="wedgeRectCallout">
            <a:avLst>
              <a:gd name="adj1" fmla="val -8243"/>
              <a:gd name="adj2" fmla="val 81826"/>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900" b="1" kern="0" dirty="0" err="1">
                <a:solidFill>
                  <a:schemeClr val="bg1"/>
                </a:solidFill>
              </a:rPr>
              <a:t>Jedes</a:t>
            </a:r>
            <a:r>
              <a:rPr lang="en-US" sz="900" b="1" kern="0" dirty="0">
                <a:solidFill>
                  <a:schemeClr val="bg1"/>
                </a:solidFill>
              </a:rPr>
              <a:t> </a:t>
            </a:r>
            <a:r>
              <a:rPr lang="en-US" sz="900" b="1" kern="0" dirty="0" err="1">
                <a:solidFill>
                  <a:schemeClr val="bg1"/>
                </a:solidFill>
              </a:rPr>
              <a:t>Jahr</a:t>
            </a:r>
            <a:r>
              <a:rPr lang="en-US" sz="900" b="1" kern="0" dirty="0">
                <a:solidFill>
                  <a:schemeClr val="bg1"/>
                </a:solidFill>
              </a:rPr>
              <a:t>: </a:t>
            </a:r>
          </a:p>
          <a:p>
            <a:r>
              <a:rPr lang="en-US" sz="900" b="1" kern="0" dirty="0" err="1">
                <a:solidFill>
                  <a:schemeClr val="bg1"/>
                </a:solidFill>
              </a:rPr>
              <a:t>Energie</a:t>
            </a:r>
            <a:r>
              <a:rPr lang="en-US" sz="900" b="1" kern="0" dirty="0">
                <a:solidFill>
                  <a:schemeClr val="bg1"/>
                </a:solidFill>
              </a:rPr>
              <a:t> &amp; </a:t>
            </a:r>
            <a:r>
              <a:rPr lang="en-US" sz="900" b="1" kern="0" dirty="0" err="1">
                <a:solidFill>
                  <a:schemeClr val="bg1"/>
                </a:solidFill>
              </a:rPr>
              <a:t>Wartungskosten</a:t>
            </a:r>
            <a:r>
              <a:rPr lang="en-US" sz="900" b="1" kern="0" dirty="0">
                <a:solidFill>
                  <a:schemeClr val="bg1"/>
                </a:solidFill>
              </a:rPr>
              <a:t>:</a:t>
            </a:r>
          </a:p>
          <a:p>
            <a:r>
              <a:rPr lang="en-US" sz="900" b="1" kern="0" dirty="0" err="1">
                <a:solidFill>
                  <a:schemeClr val="bg1"/>
                </a:solidFill>
              </a:rPr>
              <a:t>Wärmepumpe</a:t>
            </a:r>
            <a:r>
              <a:rPr lang="en-US" sz="900" b="1" kern="0" dirty="0">
                <a:solidFill>
                  <a:schemeClr val="bg1"/>
                </a:solidFill>
              </a:rPr>
              <a:t>: </a:t>
            </a:r>
            <a:r>
              <a:rPr lang="en-US" sz="900" kern="0" dirty="0">
                <a:solidFill>
                  <a:schemeClr val="bg1"/>
                </a:solidFill>
              </a:rPr>
              <a:t>277,09 €/</a:t>
            </a:r>
            <a:r>
              <a:rPr lang="en-US" sz="900" kern="0" dirty="0" err="1">
                <a:solidFill>
                  <a:schemeClr val="bg1"/>
                </a:solidFill>
              </a:rPr>
              <a:t>Jahr</a:t>
            </a:r>
            <a:r>
              <a:rPr lang="en-US" sz="900" kern="0" dirty="0">
                <a:solidFill>
                  <a:schemeClr val="bg1"/>
                </a:solidFill>
              </a:rPr>
              <a:t> (127,09+72,50)</a:t>
            </a:r>
          </a:p>
          <a:p>
            <a:r>
              <a:rPr lang="en-US" sz="900" kern="0" dirty="0">
                <a:solidFill>
                  <a:schemeClr val="bg1"/>
                </a:solidFill>
              </a:rPr>
              <a:t>EH: 529,99 €/</a:t>
            </a:r>
            <a:r>
              <a:rPr lang="en-US" sz="900" kern="0" dirty="0" err="1">
                <a:solidFill>
                  <a:schemeClr val="bg1"/>
                </a:solidFill>
              </a:rPr>
              <a:t>Jahr</a:t>
            </a:r>
            <a:r>
              <a:rPr lang="en-US" sz="900" kern="0" dirty="0">
                <a:solidFill>
                  <a:schemeClr val="bg1"/>
                </a:solidFill>
              </a:rPr>
              <a:t> (457,49 + 72,50)</a:t>
            </a:r>
          </a:p>
          <a:p>
            <a:endParaRPr lang="en-US" sz="900" b="1" kern="0" dirty="0">
              <a:solidFill>
                <a:schemeClr val="bg1"/>
              </a:solidFill>
            </a:endParaRPr>
          </a:p>
        </p:txBody>
      </p:sp>
      <p:sp>
        <p:nvSpPr>
          <p:cNvPr id="7" name="Rectangular Callout 29">
            <a:extLst>
              <a:ext uri="{FF2B5EF4-FFF2-40B4-BE49-F238E27FC236}">
                <a16:creationId xmlns:a16="http://schemas.microsoft.com/office/drawing/2014/main" id="{ED82CB91-014E-4990-BAB1-4985054C03C5}"/>
              </a:ext>
            </a:extLst>
          </p:cNvPr>
          <p:cNvSpPr/>
          <p:nvPr/>
        </p:nvSpPr>
        <p:spPr>
          <a:xfrm>
            <a:off x="2325584" y="6017381"/>
            <a:ext cx="1315601" cy="499821"/>
          </a:xfrm>
          <a:prstGeom prst="wedgeRectCallout">
            <a:avLst>
              <a:gd name="adj1" fmla="val -31485"/>
              <a:gd name="adj2" fmla="val -99539"/>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a:solidFill>
                  <a:schemeClr val="bg1"/>
                </a:solidFill>
              </a:rPr>
              <a:t>EF &amp; WP:</a:t>
            </a:r>
            <a:endParaRPr lang="en-US" sz="900" kern="0" dirty="0">
              <a:solidFill>
                <a:schemeClr val="bg1"/>
              </a:solidFill>
            </a:endParaRPr>
          </a:p>
          <a:p>
            <a:pPr>
              <a:defRPr/>
            </a:pPr>
            <a:r>
              <a:rPr lang="de-DE" sz="900" dirty="0"/>
              <a:t>Thermostate jede 10 Jahre ersetzen</a:t>
            </a:r>
            <a:endParaRPr lang="en-US" sz="485" kern="0" dirty="0">
              <a:solidFill>
                <a:schemeClr val="bg1"/>
              </a:solidFill>
            </a:endParaRPr>
          </a:p>
        </p:txBody>
      </p:sp>
      <p:sp>
        <p:nvSpPr>
          <p:cNvPr id="8" name="Rectangular Callout 29">
            <a:extLst>
              <a:ext uri="{FF2B5EF4-FFF2-40B4-BE49-F238E27FC236}">
                <a16:creationId xmlns:a16="http://schemas.microsoft.com/office/drawing/2014/main" id="{B835C644-E2CF-4A7F-A3B9-01544FC2DE31}"/>
              </a:ext>
            </a:extLst>
          </p:cNvPr>
          <p:cNvSpPr/>
          <p:nvPr/>
        </p:nvSpPr>
        <p:spPr>
          <a:xfrm>
            <a:off x="3888521" y="4705890"/>
            <a:ext cx="1409619" cy="754676"/>
          </a:xfrm>
          <a:prstGeom prst="wedgeRectCallout">
            <a:avLst>
              <a:gd name="adj1" fmla="val -81410"/>
              <a:gd name="adj2" fmla="val -25014"/>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18: EF</a:t>
            </a:r>
            <a:r>
              <a:rPr lang="en-US" sz="900" kern="0" dirty="0">
                <a:solidFill>
                  <a:schemeClr val="bg1"/>
                </a:solidFill>
              </a:rPr>
              <a:t>:</a:t>
            </a:r>
          </a:p>
          <a:p>
            <a:pPr>
              <a:defRPr/>
            </a:pPr>
            <a:r>
              <a:rPr lang="de-DE" sz="900" dirty="0"/>
              <a:t>Neues Warmwassersystem: WP &amp; Durchlauferhitzer</a:t>
            </a:r>
            <a:endParaRPr lang="en-US" sz="900" kern="0" dirty="0">
              <a:solidFill>
                <a:schemeClr val="bg1"/>
              </a:solidFill>
            </a:endParaRPr>
          </a:p>
        </p:txBody>
      </p:sp>
      <p:sp>
        <p:nvSpPr>
          <p:cNvPr id="9" name="Rectangular Callout 29">
            <a:extLst>
              <a:ext uri="{FF2B5EF4-FFF2-40B4-BE49-F238E27FC236}">
                <a16:creationId xmlns:a16="http://schemas.microsoft.com/office/drawing/2014/main" id="{905DF37D-77AC-4739-AB32-503FD60D6D56}"/>
              </a:ext>
            </a:extLst>
          </p:cNvPr>
          <p:cNvSpPr/>
          <p:nvPr/>
        </p:nvSpPr>
        <p:spPr>
          <a:xfrm>
            <a:off x="2833611" y="2480520"/>
            <a:ext cx="985352" cy="633374"/>
          </a:xfrm>
          <a:prstGeom prst="wedgeRectCallout">
            <a:avLst>
              <a:gd name="adj1" fmla="val 27287"/>
              <a:gd name="adj2" fmla="val 167856"/>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18: HP</a:t>
            </a:r>
            <a:r>
              <a:rPr lang="en-US" sz="900" kern="0" dirty="0">
                <a:solidFill>
                  <a:schemeClr val="bg1"/>
                </a:solidFill>
              </a:rPr>
              <a:t>:</a:t>
            </a:r>
          </a:p>
          <a:p>
            <a:pPr>
              <a:defRPr/>
            </a:pPr>
            <a:r>
              <a:rPr lang="en-US" sz="900" kern="0" dirty="0">
                <a:solidFill>
                  <a:schemeClr val="bg1"/>
                </a:solidFill>
              </a:rPr>
              <a:t>Neu WP, </a:t>
            </a:r>
            <a:r>
              <a:rPr lang="en-US" sz="900" kern="0" dirty="0" err="1">
                <a:solidFill>
                  <a:schemeClr val="bg1"/>
                </a:solidFill>
              </a:rPr>
              <a:t>nür</a:t>
            </a:r>
            <a:r>
              <a:rPr lang="en-US" sz="900" kern="0" dirty="0">
                <a:solidFill>
                  <a:schemeClr val="bg1"/>
                </a:solidFill>
              </a:rPr>
              <a:t>  </a:t>
            </a:r>
            <a:r>
              <a:rPr lang="de-DE" sz="900" dirty="0"/>
              <a:t>äußerer Teil: </a:t>
            </a:r>
            <a:r>
              <a:rPr lang="en-US" sz="900" kern="0" dirty="0">
                <a:solidFill>
                  <a:schemeClr val="bg1"/>
                </a:solidFill>
              </a:rPr>
              <a:t>15.715 €</a:t>
            </a:r>
          </a:p>
        </p:txBody>
      </p:sp>
      <p:sp>
        <p:nvSpPr>
          <p:cNvPr id="12" name="Rectangular Callout 29">
            <a:extLst>
              <a:ext uri="{FF2B5EF4-FFF2-40B4-BE49-F238E27FC236}">
                <a16:creationId xmlns:a16="http://schemas.microsoft.com/office/drawing/2014/main" id="{A3FF8B86-937B-4579-A406-862575D0CF43}"/>
              </a:ext>
            </a:extLst>
          </p:cNvPr>
          <p:cNvSpPr/>
          <p:nvPr/>
        </p:nvSpPr>
        <p:spPr>
          <a:xfrm>
            <a:off x="6121338" y="1473614"/>
            <a:ext cx="1426944" cy="633374"/>
          </a:xfrm>
          <a:prstGeom prst="wedgeRectCallout">
            <a:avLst>
              <a:gd name="adj1" fmla="val 64563"/>
              <a:gd name="adj2" fmla="val 150808"/>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50: WP</a:t>
            </a:r>
            <a:r>
              <a:rPr lang="en-US" sz="900" kern="0" dirty="0">
                <a:solidFill>
                  <a:schemeClr val="bg1"/>
                </a:solidFill>
              </a:rPr>
              <a:t>:</a:t>
            </a:r>
          </a:p>
          <a:p>
            <a:pPr>
              <a:defRPr/>
            </a:pPr>
            <a:r>
              <a:rPr lang="de-DE" sz="900" dirty="0"/>
              <a:t>Neue wasserbasierte Fußbodenheizung: </a:t>
            </a:r>
            <a:r>
              <a:rPr lang="en-US" sz="900" kern="0" dirty="0">
                <a:solidFill>
                  <a:schemeClr val="bg1"/>
                </a:solidFill>
              </a:rPr>
              <a:t>12.475,56 €</a:t>
            </a:r>
          </a:p>
        </p:txBody>
      </p:sp>
      <p:sp>
        <p:nvSpPr>
          <p:cNvPr id="13" name="Rectangular Callout 29">
            <a:extLst>
              <a:ext uri="{FF2B5EF4-FFF2-40B4-BE49-F238E27FC236}">
                <a16:creationId xmlns:a16="http://schemas.microsoft.com/office/drawing/2014/main" id="{631E3542-565E-43DE-9B6C-83D8066205EF}"/>
              </a:ext>
            </a:extLst>
          </p:cNvPr>
          <p:cNvSpPr/>
          <p:nvPr/>
        </p:nvSpPr>
        <p:spPr>
          <a:xfrm>
            <a:off x="5786218" y="4629710"/>
            <a:ext cx="1124420" cy="754676"/>
          </a:xfrm>
          <a:prstGeom prst="wedgeRectCallout">
            <a:avLst>
              <a:gd name="adj1" fmla="val -46975"/>
              <a:gd name="adj2" fmla="val -104028"/>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35: EF</a:t>
            </a:r>
            <a:r>
              <a:rPr lang="en-US" sz="900" kern="0" dirty="0">
                <a:solidFill>
                  <a:schemeClr val="bg1"/>
                </a:solidFill>
              </a:rPr>
              <a:t>:</a:t>
            </a:r>
          </a:p>
          <a:p>
            <a:pPr>
              <a:defRPr/>
            </a:pPr>
            <a:r>
              <a:rPr lang="de-DE" sz="900" dirty="0"/>
              <a:t>Neues Warmwassersystem: WP &amp; Durchlauferhitzer</a:t>
            </a:r>
            <a:endParaRPr lang="en-US" sz="900" kern="0" dirty="0">
              <a:solidFill>
                <a:schemeClr val="bg1"/>
              </a:solidFill>
            </a:endParaRPr>
          </a:p>
        </p:txBody>
      </p:sp>
      <p:sp>
        <p:nvSpPr>
          <p:cNvPr id="14" name="Rectangular Callout 29">
            <a:extLst>
              <a:ext uri="{FF2B5EF4-FFF2-40B4-BE49-F238E27FC236}">
                <a16:creationId xmlns:a16="http://schemas.microsoft.com/office/drawing/2014/main" id="{8FD7F8ED-997A-47E2-97A8-4FDB05C8B876}"/>
              </a:ext>
            </a:extLst>
          </p:cNvPr>
          <p:cNvSpPr/>
          <p:nvPr/>
        </p:nvSpPr>
        <p:spPr>
          <a:xfrm>
            <a:off x="7167343" y="4577060"/>
            <a:ext cx="1426944" cy="633374"/>
          </a:xfrm>
          <a:prstGeom prst="wedgeRectCallout">
            <a:avLst>
              <a:gd name="adj1" fmla="val -9434"/>
              <a:gd name="adj2" fmla="val -207855"/>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a:solidFill>
                  <a:schemeClr val="bg1"/>
                </a:solidFill>
              </a:rPr>
              <a:t>Year 50:</a:t>
            </a:r>
          </a:p>
          <a:p>
            <a:pPr>
              <a:defRPr/>
            </a:pPr>
            <a:r>
              <a:rPr lang="en-US" sz="900" kern="0" dirty="0">
                <a:solidFill>
                  <a:schemeClr val="bg1"/>
                </a:solidFill>
              </a:rPr>
              <a:t>Neu El.- </a:t>
            </a:r>
            <a:r>
              <a:rPr lang="en-US" sz="900" kern="0" dirty="0" err="1">
                <a:solidFill>
                  <a:schemeClr val="bg1"/>
                </a:solidFill>
              </a:rPr>
              <a:t>Fußbodenheizung</a:t>
            </a:r>
            <a:r>
              <a:rPr lang="en-US" sz="900" kern="0" dirty="0">
                <a:solidFill>
                  <a:schemeClr val="bg1"/>
                </a:solidFill>
              </a:rPr>
              <a:t>: 14.196 € </a:t>
            </a:r>
            <a:endParaRPr lang="en-US" sz="485" kern="0" dirty="0">
              <a:solidFill>
                <a:schemeClr val="bg1"/>
              </a:solidFill>
            </a:endParaRPr>
          </a:p>
        </p:txBody>
      </p:sp>
      <p:cxnSp>
        <p:nvCxnSpPr>
          <p:cNvPr id="15" name="Straight Arrow Connector 14">
            <a:extLst>
              <a:ext uri="{FF2B5EF4-FFF2-40B4-BE49-F238E27FC236}">
                <a16:creationId xmlns:a16="http://schemas.microsoft.com/office/drawing/2014/main" id="{83BB01C5-F1D6-44A1-8833-FD1AD3810ACD}"/>
              </a:ext>
            </a:extLst>
          </p:cNvPr>
          <p:cNvCxnSpPr>
            <a:cxnSpLocks/>
          </p:cNvCxnSpPr>
          <p:nvPr/>
        </p:nvCxnSpPr>
        <p:spPr>
          <a:xfrm>
            <a:off x="3491411" y="4497953"/>
            <a:ext cx="0" cy="399399"/>
          </a:xfrm>
          <a:prstGeom prst="straightConnector1">
            <a:avLst/>
          </a:prstGeom>
          <a:ln w="28575">
            <a:solidFill>
              <a:srgbClr val="0000FF"/>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56DFBD-BF81-444F-A27F-56CF58476F35}"/>
              </a:ext>
            </a:extLst>
          </p:cNvPr>
          <p:cNvSpPr txBox="1"/>
          <p:nvPr/>
        </p:nvSpPr>
        <p:spPr>
          <a:xfrm>
            <a:off x="2658477" y="4629710"/>
            <a:ext cx="763398" cy="215444"/>
          </a:xfrm>
          <a:prstGeom prst="rect">
            <a:avLst/>
          </a:prstGeom>
          <a:noFill/>
          <a:ln>
            <a:solidFill>
              <a:srgbClr val="0000FF"/>
            </a:solidFill>
          </a:ln>
        </p:spPr>
        <p:txBody>
          <a:bodyPr wrap="square" lIns="0" tIns="0" rIns="0" bIns="0" rtlCol="0">
            <a:spAutoFit/>
          </a:bodyPr>
          <a:lstStyle/>
          <a:p>
            <a:r>
              <a:rPr lang="en-US" sz="1400" dirty="0">
                <a:solidFill>
                  <a:srgbClr val="0000FF"/>
                </a:solidFill>
              </a:rPr>
              <a:t>7.067 €</a:t>
            </a:r>
          </a:p>
        </p:txBody>
      </p:sp>
      <p:sp>
        <p:nvSpPr>
          <p:cNvPr id="17" name="Rectangular Callout 29">
            <a:extLst>
              <a:ext uri="{FF2B5EF4-FFF2-40B4-BE49-F238E27FC236}">
                <a16:creationId xmlns:a16="http://schemas.microsoft.com/office/drawing/2014/main" id="{2C314ACC-A7DC-4F20-A5BB-A978CF4FCDF6}"/>
              </a:ext>
            </a:extLst>
          </p:cNvPr>
          <p:cNvSpPr/>
          <p:nvPr/>
        </p:nvSpPr>
        <p:spPr>
          <a:xfrm>
            <a:off x="4750207" y="1835423"/>
            <a:ext cx="985352" cy="633374"/>
          </a:xfrm>
          <a:prstGeom prst="wedgeRectCallout">
            <a:avLst>
              <a:gd name="adj1" fmla="val 62769"/>
              <a:gd name="adj2" fmla="val 126810"/>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35: HP</a:t>
            </a:r>
            <a:r>
              <a:rPr lang="en-US" sz="900" kern="0" dirty="0">
                <a:solidFill>
                  <a:schemeClr val="bg1"/>
                </a:solidFill>
              </a:rPr>
              <a:t>:</a:t>
            </a:r>
          </a:p>
          <a:p>
            <a:pPr>
              <a:defRPr/>
            </a:pPr>
            <a:r>
              <a:rPr lang="en-US" sz="900" kern="0" dirty="0">
                <a:solidFill>
                  <a:schemeClr val="bg1"/>
                </a:solidFill>
              </a:rPr>
              <a:t>Neu WP, </a:t>
            </a:r>
            <a:r>
              <a:rPr lang="en-US" sz="900" kern="0" dirty="0" err="1">
                <a:solidFill>
                  <a:schemeClr val="bg1"/>
                </a:solidFill>
              </a:rPr>
              <a:t>nür</a:t>
            </a:r>
            <a:r>
              <a:rPr lang="en-US" sz="900" kern="0" dirty="0">
                <a:solidFill>
                  <a:schemeClr val="bg1"/>
                </a:solidFill>
              </a:rPr>
              <a:t>  </a:t>
            </a:r>
            <a:r>
              <a:rPr lang="de-DE" sz="900" dirty="0"/>
              <a:t>äußerer Teil: </a:t>
            </a:r>
            <a:r>
              <a:rPr lang="en-US" sz="900" kern="0" dirty="0">
                <a:solidFill>
                  <a:schemeClr val="bg1"/>
                </a:solidFill>
              </a:rPr>
              <a:t>15.715 €</a:t>
            </a:r>
          </a:p>
        </p:txBody>
      </p:sp>
      <p:sp>
        <p:nvSpPr>
          <p:cNvPr id="18" name="Rectangular Callout 29">
            <a:extLst>
              <a:ext uri="{FF2B5EF4-FFF2-40B4-BE49-F238E27FC236}">
                <a16:creationId xmlns:a16="http://schemas.microsoft.com/office/drawing/2014/main" id="{D43BD99E-BC06-4825-B714-C5907AB334EE}"/>
              </a:ext>
            </a:extLst>
          </p:cNvPr>
          <p:cNvSpPr/>
          <p:nvPr/>
        </p:nvSpPr>
        <p:spPr>
          <a:xfrm>
            <a:off x="7548282" y="612552"/>
            <a:ext cx="985352" cy="633374"/>
          </a:xfrm>
          <a:prstGeom prst="wedgeRectCallout">
            <a:avLst>
              <a:gd name="adj1" fmla="val 26377"/>
              <a:gd name="adj2" fmla="val 90010"/>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54: HP</a:t>
            </a:r>
            <a:r>
              <a:rPr lang="en-US" sz="900" kern="0" dirty="0">
                <a:solidFill>
                  <a:schemeClr val="bg1"/>
                </a:solidFill>
              </a:rPr>
              <a:t>:</a:t>
            </a:r>
          </a:p>
          <a:p>
            <a:pPr>
              <a:defRPr/>
            </a:pPr>
            <a:r>
              <a:rPr lang="en-US" sz="900" kern="0" dirty="0">
                <a:solidFill>
                  <a:schemeClr val="bg1"/>
                </a:solidFill>
              </a:rPr>
              <a:t>Neu WP, </a:t>
            </a:r>
            <a:r>
              <a:rPr lang="en-US" sz="900" kern="0" dirty="0" err="1">
                <a:solidFill>
                  <a:schemeClr val="bg1"/>
                </a:solidFill>
              </a:rPr>
              <a:t>nür</a:t>
            </a:r>
            <a:r>
              <a:rPr lang="en-US" sz="900" kern="0" dirty="0">
                <a:solidFill>
                  <a:schemeClr val="bg1"/>
                </a:solidFill>
              </a:rPr>
              <a:t>  </a:t>
            </a:r>
            <a:r>
              <a:rPr lang="de-DE" sz="900" dirty="0"/>
              <a:t>äußerer Teil: </a:t>
            </a:r>
            <a:r>
              <a:rPr lang="en-US" sz="900" kern="0" dirty="0">
                <a:solidFill>
                  <a:schemeClr val="bg1"/>
                </a:solidFill>
              </a:rPr>
              <a:t>15.715 €</a:t>
            </a:r>
          </a:p>
        </p:txBody>
      </p:sp>
      <p:sp>
        <p:nvSpPr>
          <p:cNvPr id="19" name="Rectangular Callout 29">
            <a:extLst>
              <a:ext uri="{FF2B5EF4-FFF2-40B4-BE49-F238E27FC236}">
                <a16:creationId xmlns:a16="http://schemas.microsoft.com/office/drawing/2014/main" id="{F6B1BC40-9C25-494C-BE76-B77EBF692439}"/>
              </a:ext>
            </a:extLst>
          </p:cNvPr>
          <p:cNvSpPr/>
          <p:nvPr/>
        </p:nvSpPr>
        <p:spPr>
          <a:xfrm>
            <a:off x="7822097" y="3301954"/>
            <a:ext cx="1273748" cy="773089"/>
          </a:xfrm>
          <a:prstGeom prst="wedgeRectCallout">
            <a:avLst>
              <a:gd name="adj1" fmla="val -2827"/>
              <a:gd name="adj2" fmla="val -129406"/>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54: EF</a:t>
            </a:r>
            <a:r>
              <a:rPr lang="en-US" sz="900" kern="0" dirty="0">
                <a:solidFill>
                  <a:schemeClr val="bg1"/>
                </a:solidFill>
              </a:rPr>
              <a:t>:</a:t>
            </a:r>
          </a:p>
          <a:p>
            <a:pPr>
              <a:defRPr/>
            </a:pPr>
            <a:r>
              <a:rPr lang="de-DE" sz="900" dirty="0"/>
              <a:t>Neues Warmwassersystem: WP &amp; Durchlauferhitzer</a:t>
            </a:r>
            <a:endParaRPr lang="en-US" sz="900" kern="0" dirty="0">
              <a:solidFill>
                <a:schemeClr val="bg1"/>
              </a:solidFill>
            </a:endParaRPr>
          </a:p>
        </p:txBody>
      </p:sp>
    </p:spTree>
    <p:extLst>
      <p:ext uri="{BB962C8B-B14F-4D97-AF65-F5344CB8AC3E}">
        <p14:creationId xmlns:p14="http://schemas.microsoft.com/office/powerpoint/2010/main" val="270514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C57C51EA-0637-4B3A-9BD7-C6B305A3BBDB}"/>
              </a:ext>
            </a:extLst>
          </p:cNvPr>
          <p:cNvGraphicFramePr>
            <a:graphicFrameLocks/>
          </p:cNvGraphicFramePr>
          <p:nvPr>
            <p:extLst>
              <p:ext uri="{D42A27DB-BD31-4B8C-83A1-F6EECF244321}">
                <p14:modId xmlns:p14="http://schemas.microsoft.com/office/powerpoint/2010/main" val="3524843994"/>
              </p:ext>
            </p:extLst>
          </p:nvPr>
        </p:nvGraphicFramePr>
        <p:xfrm>
          <a:off x="178904" y="1251882"/>
          <a:ext cx="8723684" cy="484801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C0710A2A-C707-4E8D-8179-B221859056F7}"/>
              </a:ext>
            </a:extLst>
          </p:cNvPr>
          <p:cNvSpPr>
            <a:spLocks noGrp="1"/>
          </p:cNvSpPr>
          <p:nvPr>
            <p:ph type="title"/>
          </p:nvPr>
        </p:nvSpPr>
        <p:spPr>
          <a:xfrm>
            <a:off x="417512" y="120023"/>
            <a:ext cx="8308975" cy="936000"/>
          </a:xfrm>
        </p:spPr>
        <p:txBody>
          <a:bodyPr/>
          <a:lstStyle/>
          <a:p>
            <a:pPr algn="ctr"/>
            <a:r>
              <a:rPr lang="en-US" dirty="0" err="1"/>
              <a:t>Gesamtübersicht</a:t>
            </a:r>
            <a:r>
              <a:rPr lang="en-US" dirty="0"/>
              <a:t> – </a:t>
            </a:r>
            <a:r>
              <a:rPr lang="en-US" dirty="0" err="1"/>
              <a:t>Lebensdauer</a:t>
            </a:r>
            <a:r>
              <a:rPr lang="en-US" dirty="0"/>
              <a:t> – </a:t>
            </a:r>
            <a:r>
              <a:rPr lang="en-US" dirty="0" err="1"/>
              <a:t>Kalkulation</a:t>
            </a:r>
            <a:br>
              <a:rPr lang="en-US" dirty="0"/>
            </a:br>
            <a:r>
              <a:rPr lang="en-US" dirty="0"/>
              <a:t>Österreich </a:t>
            </a:r>
            <a:endParaRPr lang="da-DK" dirty="0"/>
          </a:p>
        </p:txBody>
      </p:sp>
      <p:sp>
        <p:nvSpPr>
          <p:cNvPr id="5" name="Rectangular Callout 29">
            <a:extLst>
              <a:ext uri="{FF2B5EF4-FFF2-40B4-BE49-F238E27FC236}">
                <a16:creationId xmlns:a16="http://schemas.microsoft.com/office/drawing/2014/main" id="{E403B6C9-F919-484D-9BCA-477EF7457BB4}"/>
              </a:ext>
            </a:extLst>
          </p:cNvPr>
          <p:cNvSpPr/>
          <p:nvPr/>
        </p:nvSpPr>
        <p:spPr>
          <a:xfrm>
            <a:off x="-1" y="5761363"/>
            <a:ext cx="1939806" cy="645458"/>
          </a:xfrm>
          <a:prstGeom prst="wedgeRectCallout">
            <a:avLst>
              <a:gd name="adj1" fmla="val 11959"/>
              <a:gd name="adj2" fmla="val -61939"/>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900" b="1" kern="0" dirty="0" err="1">
                <a:solidFill>
                  <a:schemeClr val="bg1"/>
                </a:solidFill>
              </a:rPr>
              <a:t>Jahr</a:t>
            </a:r>
            <a:r>
              <a:rPr lang="en-US" sz="900" b="1" kern="0" dirty="0">
                <a:solidFill>
                  <a:schemeClr val="bg1"/>
                </a:solidFill>
              </a:rPr>
              <a:t> 0: Start </a:t>
            </a:r>
            <a:r>
              <a:rPr lang="en-US" sz="900" b="1" kern="0" dirty="0" err="1">
                <a:solidFill>
                  <a:schemeClr val="bg1"/>
                </a:solidFill>
              </a:rPr>
              <a:t>Kosten</a:t>
            </a:r>
            <a:r>
              <a:rPr lang="en-US" sz="900" b="1" kern="0" dirty="0">
                <a:solidFill>
                  <a:schemeClr val="bg1"/>
                </a:solidFill>
              </a:rPr>
              <a:t>:</a:t>
            </a:r>
          </a:p>
          <a:p>
            <a:r>
              <a:rPr lang="en-US" sz="900" b="1" kern="0" dirty="0">
                <a:solidFill>
                  <a:schemeClr val="bg1"/>
                </a:solidFill>
              </a:rPr>
              <a:t>El. Fußbodenheizung = 1/2 </a:t>
            </a:r>
            <a:r>
              <a:rPr lang="en-US" sz="900" b="1" kern="0" dirty="0" err="1">
                <a:solidFill>
                  <a:schemeClr val="bg1"/>
                </a:solidFill>
              </a:rPr>
              <a:t>Kosaten</a:t>
            </a:r>
            <a:r>
              <a:rPr lang="en-US" sz="900" b="1" kern="0" dirty="0">
                <a:solidFill>
                  <a:schemeClr val="bg1"/>
                </a:solidFill>
              </a:rPr>
              <a:t> </a:t>
            </a:r>
            <a:r>
              <a:rPr lang="en-US" sz="900" b="1" kern="0" dirty="0" err="1">
                <a:solidFill>
                  <a:schemeClr val="bg1"/>
                </a:solidFill>
              </a:rPr>
              <a:t>Wärmepumpe</a:t>
            </a:r>
            <a:endParaRPr lang="en-US" sz="900" b="1" kern="0" dirty="0">
              <a:solidFill>
                <a:schemeClr val="bg1"/>
              </a:solidFill>
            </a:endParaRPr>
          </a:p>
          <a:p>
            <a:r>
              <a:rPr lang="en-US" sz="900" b="1" kern="0" dirty="0">
                <a:solidFill>
                  <a:schemeClr val="bg1"/>
                </a:solidFill>
              </a:rPr>
              <a:t>14.196 € &gt;&lt; 28.191€</a:t>
            </a:r>
          </a:p>
          <a:p>
            <a:endParaRPr lang="en-US" sz="900" b="1" kern="0" dirty="0">
              <a:solidFill>
                <a:schemeClr val="bg1"/>
              </a:solidFill>
            </a:endParaRPr>
          </a:p>
        </p:txBody>
      </p:sp>
      <p:sp>
        <p:nvSpPr>
          <p:cNvPr id="6" name="Rectangular Callout 29">
            <a:extLst>
              <a:ext uri="{FF2B5EF4-FFF2-40B4-BE49-F238E27FC236}">
                <a16:creationId xmlns:a16="http://schemas.microsoft.com/office/drawing/2014/main" id="{39CE1DAF-F664-4AAD-936B-75B1B5EA67DF}"/>
              </a:ext>
            </a:extLst>
          </p:cNvPr>
          <p:cNvSpPr/>
          <p:nvPr/>
        </p:nvSpPr>
        <p:spPr>
          <a:xfrm>
            <a:off x="1248739" y="3196915"/>
            <a:ext cx="1584872" cy="1070936"/>
          </a:xfrm>
          <a:prstGeom prst="wedgeRectCallout">
            <a:avLst>
              <a:gd name="adj1" fmla="val -8870"/>
              <a:gd name="adj2" fmla="val 91107"/>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900" b="1" kern="0" dirty="0" err="1">
                <a:solidFill>
                  <a:schemeClr val="bg1"/>
                </a:solidFill>
              </a:rPr>
              <a:t>Jedes</a:t>
            </a:r>
            <a:r>
              <a:rPr lang="en-US" sz="900" b="1" kern="0" dirty="0">
                <a:solidFill>
                  <a:schemeClr val="bg1"/>
                </a:solidFill>
              </a:rPr>
              <a:t> </a:t>
            </a:r>
            <a:r>
              <a:rPr lang="en-US" sz="900" b="1" kern="0" dirty="0" err="1">
                <a:solidFill>
                  <a:schemeClr val="bg1"/>
                </a:solidFill>
              </a:rPr>
              <a:t>Jahr</a:t>
            </a:r>
            <a:r>
              <a:rPr lang="en-US" sz="900" b="1" kern="0" dirty="0">
                <a:solidFill>
                  <a:schemeClr val="bg1"/>
                </a:solidFill>
              </a:rPr>
              <a:t>: </a:t>
            </a:r>
          </a:p>
          <a:p>
            <a:r>
              <a:rPr lang="en-US" sz="900" b="1" kern="0" dirty="0" err="1">
                <a:solidFill>
                  <a:schemeClr val="bg1"/>
                </a:solidFill>
              </a:rPr>
              <a:t>Energie</a:t>
            </a:r>
            <a:r>
              <a:rPr lang="en-US" sz="900" b="1" kern="0" dirty="0">
                <a:solidFill>
                  <a:schemeClr val="bg1"/>
                </a:solidFill>
              </a:rPr>
              <a:t> &amp; </a:t>
            </a:r>
            <a:r>
              <a:rPr lang="en-US" sz="900" b="1" kern="0" dirty="0" err="1">
                <a:solidFill>
                  <a:schemeClr val="bg1"/>
                </a:solidFill>
              </a:rPr>
              <a:t>Wartungskosten</a:t>
            </a:r>
            <a:r>
              <a:rPr lang="en-US" sz="900" b="1" kern="0" dirty="0">
                <a:solidFill>
                  <a:schemeClr val="bg1"/>
                </a:solidFill>
              </a:rPr>
              <a:t>:</a:t>
            </a:r>
          </a:p>
          <a:p>
            <a:r>
              <a:rPr lang="en-US" sz="900" b="1" kern="0" dirty="0" err="1">
                <a:solidFill>
                  <a:schemeClr val="bg1"/>
                </a:solidFill>
              </a:rPr>
              <a:t>Wärmepumpe</a:t>
            </a:r>
            <a:r>
              <a:rPr lang="en-US" sz="900" b="1" kern="0" dirty="0">
                <a:solidFill>
                  <a:schemeClr val="bg1"/>
                </a:solidFill>
              </a:rPr>
              <a:t>: </a:t>
            </a:r>
            <a:r>
              <a:rPr lang="en-US" sz="900" kern="0" dirty="0">
                <a:solidFill>
                  <a:schemeClr val="bg1"/>
                </a:solidFill>
              </a:rPr>
              <a:t>277,09 €/</a:t>
            </a:r>
            <a:r>
              <a:rPr lang="en-US" sz="900" kern="0" dirty="0" err="1">
                <a:solidFill>
                  <a:schemeClr val="bg1"/>
                </a:solidFill>
              </a:rPr>
              <a:t>Jahr</a:t>
            </a:r>
            <a:r>
              <a:rPr lang="en-US" sz="900" kern="0" dirty="0">
                <a:solidFill>
                  <a:schemeClr val="bg1"/>
                </a:solidFill>
              </a:rPr>
              <a:t> (127,09+72,50)</a:t>
            </a:r>
          </a:p>
          <a:p>
            <a:r>
              <a:rPr lang="en-US" sz="900" kern="0" dirty="0">
                <a:solidFill>
                  <a:schemeClr val="bg1"/>
                </a:solidFill>
              </a:rPr>
              <a:t>EF: 529,99 €/</a:t>
            </a:r>
            <a:r>
              <a:rPr lang="en-US" sz="900" kern="0" dirty="0" err="1">
                <a:solidFill>
                  <a:schemeClr val="bg1"/>
                </a:solidFill>
              </a:rPr>
              <a:t>Jahr</a:t>
            </a:r>
            <a:r>
              <a:rPr lang="en-US" sz="900" kern="0" dirty="0">
                <a:solidFill>
                  <a:schemeClr val="bg1"/>
                </a:solidFill>
              </a:rPr>
              <a:t> (457,49 + 72,50)</a:t>
            </a:r>
          </a:p>
          <a:p>
            <a:endParaRPr lang="en-US" sz="900" b="1" kern="0" dirty="0">
              <a:solidFill>
                <a:schemeClr val="bg1"/>
              </a:solidFill>
            </a:endParaRPr>
          </a:p>
        </p:txBody>
      </p:sp>
      <p:sp>
        <p:nvSpPr>
          <p:cNvPr id="7" name="Rectangular Callout 29">
            <a:extLst>
              <a:ext uri="{FF2B5EF4-FFF2-40B4-BE49-F238E27FC236}">
                <a16:creationId xmlns:a16="http://schemas.microsoft.com/office/drawing/2014/main" id="{ED82CB91-014E-4990-BAB1-4985054C03C5}"/>
              </a:ext>
            </a:extLst>
          </p:cNvPr>
          <p:cNvSpPr/>
          <p:nvPr/>
        </p:nvSpPr>
        <p:spPr>
          <a:xfrm>
            <a:off x="2325584" y="6017381"/>
            <a:ext cx="1315601" cy="499821"/>
          </a:xfrm>
          <a:prstGeom prst="wedgeRectCallout">
            <a:avLst>
              <a:gd name="adj1" fmla="val -31485"/>
              <a:gd name="adj2" fmla="val -99539"/>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a:solidFill>
                  <a:schemeClr val="bg1"/>
                </a:solidFill>
              </a:rPr>
              <a:t>EF &amp; WP:</a:t>
            </a:r>
            <a:endParaRPr lang="en-US" sz="900" kern="0" dirty="0">
              <a:solidFill>
                <a:schemeClr val="bg1"/>
              </a:solidFill>
            </a:endParaRPr>
          </a:p>
          <a:p>
            <a:pPr>
              <a:defRPr/>
            </a:pPr>
            <a:r>
              <a:rPr lang="de-DE" sz="900" dirty="0"/>
              <a:t>Thermostate jede 10 Jahre ersetzen</a:t>
            </a:r>
            <a:endParaRPr lang="en-US" sz="485" kern="0" dirty="0">
              <a:solidFill>
                <a:schemeClr val="bg1"/>
              </a:solidFill>
            </a:endParaRPr>
          </a:p>
        </p:txBody>
      </p:sp>
      <p:sp>
        <p:nvSpPr>
          <p:cNvPr id="8" name="Rectangular Callout 29">
            <a:extLst>
              <a:ext uri="{FF2B5EF4-FFF2-40B4-BE49-F238E27FC236}">
                <a16:creationId xmlns:a16="http://schemas.microsoft.com/office/drawing/2014/main" id="{B835C644-E2CF-4A7F-A3B9-01544FC2DE31}"/>
              </a:ext>
            </a:extLst>
          </p:cNvPr>
          <p:cNvSpPr/>
          <p:nvPr/>
        </p:nvSpPr>
        <p:spPr>
          <a:xfrm>
            <a:off x="4013034" y="4803279"/>
            <a:ext cx="1409619" cy="754676"/>
          </a:xfrm>
          <a:prstGeom prst="wedgeRectCallout">
            <a:avLst>
              <a:gd name="adj1" fmla="val -81410"/>
              <a:gd name="adj2" fmla="val -25014"/>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18: EF</a:t>
            </a:r>
            <a:r>
              <a:rPr lang="en-US" sz="900" kern="0" dirty="0">
                <a:solidFill>
                  <a:schemeClr val="bg1"/>
                </a:solidFill>
              </a:rPr>
              <a:t>:</a:t>
            </a:r>
          </a:p>
          <a:p>
            <a:pPr>
              <a:defRPr/>
            </a:pPr>
            <a:r>
              <a:rPr lang="de-DE" sz="900" dirty="0"/>
              <a:t>Neues Warmwassersystem: WP &amp; Durchlauferhitzer</a:t>
            </a:r>
            <a:endParaRPr lang="en-US" sz="900" kern="0" dirty="0">
              <a:solidFill>
                <a:schemeClr val="bg1"/>
              </a:solidFill>
            </a:endParaRPr>
          </a:p>
        </p:txBody>
      </p:sp>
      <p:sp>
        <p:nvSpPr>
          <p:cNvPr id="9" name="Rectangular Callout 29">
            <a:extLst>
              <a:ext uri="{FF2B5EF4-FFF2-40B4-BE49-F238E27FC236}">
                <a16:creationId xmlns:a16="http://schemas.microsoft.com/office/drawing/2014/main" id="{905DF37D-77AC-4739-AB32-503FD60D6D56}"/>
              </a:ext>
            </a:extLst>
          </p:cNvPr>
          <p:cNvSpPr/>
          <p:nvPr/>
        </p:nvSpPr>
        <p:spPr>
          <a:xfrm>
            <a:off x="2983384" y="2468211"/>
            <a:ext cx="985352" cy="633374"/>
          </a:xfrm>
          <a:prstGeom prst="wedgeRectCallout">
            <a:avLst>
              <a:gd name="adj1" fmla="val 27287"/>
              <a:gd name="adj2" fmla="val 167856"/>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18: HP</a:t>
            </a:r>
            <a:r>
              <a:rPr lang="en-US" sz="900" kern="0" dirty="0">
                <a:solidFill>
                  <a:schemeClr val="bg1"/>
                </a:solidFill>
              </a:rPr>
              <a:t>:</a:t>
            </a:r>
          </a:p>
          <a:p>
            <a:pPr>
              <a:defRPr/>
            </a:pPr>
            <a:r>
              <a:rPr lang="en-US" sz="900" kern="0" dirty="0">
                <a:solidFill>
                  <a:schemeClr val="bg1"/>
                </a:solidFill>
              </a:rPr>
              <a:t>Neu WP, </a:t>
            </a:r>
            <a:r>
              <a:rPr lang="en-US" sz="900" kern="0" dirty="0" err="1">
                <a:solidFill>
                  <a:schemeClr val="bg1"/>
                </a:solidFill>
              </a:rPr>
              <a:t>nür</a:t>
            </a:r>
            <a:r>
              <a:rPr lang="en-US" sz="900" kern="0" dirty="0">
                <a:solidFill>
                  <a:schemeClr val="bg1"/>
                </a:solidFill>
              </a:rPr>
              <a:t>  </a:t>
            </a:r>
            <a:r>
              <a:rPr lang="de-DE" sz="900" dirty="0"/>
              <a:t>äußerer Teil: </a:t>
            </a:r>
            <a:r>
              <a:rPr lang="en-US" sz="900" kern="0" dirty="0">
                <a:solidFill>
                  <a:schemeClr val="bg1"/>
                </a:solidFill>
              </a:rPr>
              <a:t>15.715 €</a:t>
            </a:r>
          </a:p>
        </p:txBody>
      </p:sp>
      <p:sp>
        <p:nvSpPr>
          <p:cNvPr id="12" name="Rectangular Callout 29">
            <a:extLst>
              <a:ext uri="{FF2B5EF4-FFF2-40B4-BE49-F238E27FC236}">
                <a16:creationId xmlns:a16="http://schemas.microsoft.com/office/drawing/2014/main" id="{A3FF8B86-937B-4579-A406-862575D0CF43}"/>
              </a:ext>
            </a:extLst>
          </p:cNvPr>
          <p:cNvSpPr/>
          <p:nvPr/>
        </p:nvSpPr>
        <p:spPr>
          <a:xfrm>
            <a:off x="6339999" y="1437414"/>
            <a:ext cx="1426944" cy="633374"/>
          </a:xfrm>
          <a:prstGeom prst="wedgeRectCallout">
            <a:avLst>
              <a:gd name="adj1" fmla="val 64563"/>
              <a:gd name="adj2" fmla="val 150808"/>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50: WP</a:t>
            </a:r>
            <a:r>
              <a:rPr lang="en-US" sz="900" kern="0" dirty="0">
                <a:solidFill>
                  <a:schemeClr val="bg1"/>
                </a:solidFill>
              </a:rPr>
              <a:t>:</a:t>
            </a:r>
          </a:p>
          <a:p>
            <a:pPr>
              <a:defRPr/>
            </a:pPr>
            <a:r>
              <a:rPr lang="de-DE" sz="900" dirty="0"/>
              <a:t>Neue wasserbasierte Fußbodenheizung: </a:t>
            </a:r>
            <a:r>
              <a:rPr lang="en-US" sz="900" kern="0" dirty="0">
                <a:solidFill>
                  <a:schemeClr val="bg1"/>
                </a:solidFill>
              </a:rPr>
              <a:t>12.475,56 €</a:t>
            </a:r>
          </a:p>
        </p:txBody>
      </p:sp>
      <p:sp>
        <p:nvSpPr>
          <p:cNvPr id="13" name="Rectangular Callout 29">
            <a:extLst>
              <a:ext uri="{FF2B5EF4-FFF2-40B4-BE49-F238E27FC236}">
                <a16:creationId xmlns:a16="http://schemas.microsoft.com/office/drawing/2014/main" id="{631E3542-565E-43DE-9B6C-83D8066205EF}"/>
              </a:ext>
            </a:extLst>
          </p:cNvPr>
          <p:cNvSpPr/>
          <p:nvPr/>
        </p:nvSpPr>
        <p:spPr>
          <a:xfrm>
            <a:off x="6038200" y="4665910"/>
            <a:ext cx="1124420" cy="754676"/>
          </a:xfrm>
          <a:prstGeom prst="wedgeRectCallout">
            <a:avLst>
              <a:gd name="adj1" fmla="val -46975"/>
              <a:gd name="adj2" fmla="val -104028"/>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35: EF</a:t>
            </a:r>
            <a:r>
              <a:rPr lang="en-US" sz="900" kern="0" dirty="0">
                <a:solidFill>
                  <a:schemeClr val="bg1"/>
                </a:solidFill>
              </a:rPr>
              <a:t>:</a:t>
            </a:r>
          </a:p>
          <a:p>
            <a:pPr>
              <a:defRPr/>
            </a:pPr>
            <a:r>
              <a:rPr lang="de-DE" sz="900" dirty="0"/>
              <a:t>Neues Warmwassersystem: WP &amp; Durchlauferhitzer</a:t>
            </a:r>
            <a:endParaRPr lang="en-US" sz="900" kern="0" dirty="0">
              <a:solidFill>
                <a:schemeClr val="bg1"/>
              </a:solidFill>
            </a:endParaRPr>
          </a:p>
        </p:txBody>
      </p:sp>
      <p:sp>
        <p:nvSpPr>
          <p:cNvPr id="14" name="Rectangular Callout 29">
            <a:extLst>
              <a:ext uri="{FF2B5EF4-FFF2-40B4-BE49-F238E27FC236}">
                <a16:creationId xmlns:a16="http://schemas.microsoft.com/office/drawing/2014/main" id="{8FD7F8ED-997A-47E2-97A8-4FDB05C8B876}"/>
              </a:ext>
            </a:extLst>
          </p:cNvPr>
          <p:cNvSpPr/>
          <p:nvPr/>
        </p:nvSpPr>
        <p:spPr>
          <a:xfrm>
            <a:off x="7450050" y="4845154"/>
            <a:ext cx="1276437" cy="633374"/>
          </a:xfrm>
          <a:prstGeom prst="wedgeRectCallout">
            <a:avLst>
              <a:gd name="adj1" fmla="val -7098"/>
              <a:gd name="adj2" fmla="val -192163"/>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a:solidFill>
                  <a:schemeClr val="bg1"/>
                </a:solidFill>
              </a:rPr>
              <a:t>Year 50:</a:t>
            </a:r>
          </a:p>
          <a:p>
            <a:pPr>
              <a:defRPr/>
            </a:pPr>
            <a:r>
              <a:rPr lang="en-US" sz="900" kern="0" dirty="0">
                <a:solidFill>
                  <a:schemeClr val="bg1"/>
                </a:solidFill>
              </a:rPr>
              <a:t>Neu El.- </a:t>
            </a:r>
            <a:r>
              <a:rPr lang="en-US" sz="900" kern="0" dirty="0" err="1">
                <a:solidFill>
                  <a:schemeClr val="bg1"/>
                </a:solidFill>
              </a:rPr>
              <a:t>Fußbodenheizung</a:t>
            </a:r>
            <a:r>
              <a:rPr lang="en-US" sz="900" kern="0" dirty="0">
                <a:solidFill>
                  <a:schemeClr val="bg1"/>
                </a:solidFill>
              </a:rPr>
              <a:t>: 14.196 € </a:t>
            </a:r>
            <a:endParaRPr lang="en-US" sz="485" kern="0" dirty="0">
              <a:solidFill>
                <a:schemeClr val="bg1"/>
              </a:solidFill>
            </a:endParaRPr>
          </a:p>
        </p:txBody>
      </p:sp>
      <p:cxnSp>
        <p:nvCxnSpPr>
          <p:cNvPr id="15" name="Straight Arrow Connector 14">
            <a:extLst>
              <a:ext uri="{FF2B5EF4-FFF2-40B4-BE49-F238E27FC236}">
                <a16:creationId xmlns:a16="http://schemas.microsoft.com/office/drawing/2014/main" id="{83BB01C5-F1D6-44A1-8833-FD1AD3810ACD}"/>
              </a:ext>
            </a:extLst>
          </p:cNvPr>
          <p:cNvCxnSpPr>
            <a:cxnSpLocks/>
          </p:cNvCxnSpPr>
          <p:nvPr/>
        </p:nvCxnSpPr>
        <p:spPr>
          <a:xfrm>
            <a:off x="3560985" y="4466210"/>
            <a:ext cx="0" cy="503355"/>
          </a:xfrm>
          <a:prstGeom prst="straightConnector1">
            <a:avLst/>
          </a:prstGeom>
          <a:ln w="28575">
            <a:solidFill>
              <a:srgbClr val="0000FF"/>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56DFBD-BF81-444F-A27F-56CF58476F35}"/>
              </a:ext>
            </a:extLst>
          </p:cNvPr>
          <p:cNvSpPr txBox="1"/>
          <p:nvPr/>
        </p:nvSpPr>
        <p:spPr>
          <a:xfrm>
            <a:off x="2727238" y="4648711"/>
            <a:ext cx="763398" cy="215444"/>
          </a:xfrm>
          <a:prstGeom prst="rect">
            <a:avLst/>
          </a:prstGeom>
          <a:noFill/>
          <a:ln>
            <a:solidFill>
              <a:srgbClr val="0000FF"/>
            </a:solidFill>
          </a:ln>
        </p:spPr>
        <p:txBody>
          <a:bodyPr wrap="square" lIns="0" tIns="0" rIns="0" bIns="0" rtlCol="0">
            <a:spAutoFit/>
          </a:bodyPr>
          <a:lstStyle/>
          <a:p>
            <a:r>
              <a:rPr lang="en-US" sz="1400" dirty="0">
                <a:solidFill>
                  <a:srgbClr val="0000FF"/>
                </a:solidFill>
              </a:rPr>
              <a:t>11.383€</a:t>
            </a:r>
          </a:p>
        </p:txBody>
      </p:sp>
      <p:sp>
        <p:nvSpPr>
          <p:cNvPr id="17" name="Rectangular Callout 29">
            <a:extLst>
              <a:ext uri="{FF2B5EF4-FFF2-40B4-BE49-F238E27FC236}">
                <a16:creationId xmlns:a16="http://schemas.microsoft.com/office/drawing/2014/main" id="{2C314ACC-A7DC-4F20-A5BB-A978CF4FCDF6}"/>
              </a:ext>
            </a:extLst>
          </p:cNvPr>
          <p:cNvSpPr/>
          <p:nvPr/>
        </p:nvSpPr>
        <p:spPr>
          <a:xfrm>
            <a:off x="4929977" y="1847146"/>
            <a:ext cx="985352" cy="633374"/>
          </a:xfrm>
          <a:prstGeom prst="wedgeRectCallout">
            <a:avLst>
              <a:gd name="adj1" fmla="val 62769"/>
              <a:gd name="adj2" fmla="val 126810"/>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35: HP</a:t>
            </a:r>
            <a:r>
              <a:rPr lang="en-US" sz="900" kern="0" dirty="0">
                <a:solidFill>
                  <a:schemeClr val="bg1"/>
                </a:solidFill>
              </a:rPr>
              <a:t>:</a:t>
            </a:r>
          </a:p>
          <a:p>
            <a:pPr>
              <a:defRPr/>
            </a:pPr>
            <a:r>
              <a:rPr lang="en-US" sz="900" kern="0" dirty="0">
                <a:solidFill>
                  <a:schemeClr val="bg1"/>
                </a:solidFill>
              </a:rPr>
              <a:t>Neu WP, </a:t>
            </a:r>
            <a:r>
              <a:rPr lang="en-US" sz="900" kern="0" dirty="0" err="1">
                <a:solidFill>
                  <a:schemeClr val="bg1"/>
                </a:solidFill>
              </a:rPr>
              <a:t>nür</a:t>
            </a:r>
            <a:r>
              <a:rPr lang="en-US" sz="900" kern="0" dirty="0">
                <a:solidFill>
                  <a:schemeClr val="bg1"/>
                </a:solidFill>
              </a:rPr>
              <a:t>  </a:t>
            </a:r>
            <a:r>
              <a:rPr lang="de-DE" sz="900" dirty="0"/>
              <a:t>äußerer Teil: </a:t>
            </a:r>
            <a:r>
              <a:rPr lang="en-US" sz="900" kern="0" dirty="0">
                <a:solidFill>
                  <a:schemeClr val="bg1"/>
                </a:solidFill>
              </a:rPr>
              <a:t>15.715 €</a:t>
            </a:r>
          </a:p>
        </p:txBody>
      </p:sp>
      <p:sp>
        <p:nvSpPr>
          <p:cNvPr id="18" name="Rectangular Callout 29">
            <a:extLst>
              <a:ext uri="{FF2B5EF4-FFF2-40B4-BE49-F238E27FC236}">
                <a16:creationId xmlns:a16="http://schemas.microsoft.com/office/drawing/2014/main" id="{D43BD99E-BC06-4825-B714-C5907AB334EE}"/>
              </a:ext>
            </a:extLst>
          </p:cNvPr>
          <p:cNvSpPr/>
          <p:nvPr/>
        </p:nvSpPr>
        <p:spPr>
          <a:xfrm>
            <a:off x="7905421" y="628270"/>
            <a:ext cx="985352" cy="633374"/>
          </a:xfrm>
          <a:prstGeom prst="wedgeRectCallout">
            <a:avLst>
              <a:gd name="adj1" fmla="val 26377"/>
              <a:gd name="adj2" fmla="val 90010"/>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54: HP</a:t>
            </a:r>
            <a:r>
              <a:rPr lang="en-US" sz="900" kern="0" dirty="0">
                <a:solidFill>
                  <a:schemeClr val="bg1"/>
                </a:solidFill>
              </a:rPr>
              <a:t>:</a:t>
            </a:r>
          </a:p>
          <a:p>
            <a:pPr>
              <a:defRPr/>
            </a:pPr>
            <a:r>
              <a:rPr lang="en-US" sz="900" kern="0" dirty="0">
                <a:solidFill>
                  <a:schemeClr val="bg1"/>
                </a:solidFill>
              </a:rPr>
              <a:t>Neu WP, </a:t>
            </a:r>
            <a:r>
              <a:rPr lang="en-US" sz="900" kern="0" dirty="0" err="1">
                <a:solidFill>
                  <a:schemeClr val="bg1"/>
                </a:solidFill>
              </a:rPr>
              <a:t>nür</a:t>
            </a:r>
            <a:r>
              <a:rPr lang="en-US" sz="900" kern="0" dirty="0">
                <a:solidFill>
                  <a:schemeClr val="bg1"/>
                </a:solidFill>
              </a:rPr>
              <a:t>  </a:t>
            </a:r>
            <a:r>
              <a:rPr lang="de-DE" sz="900" dirty="0"/>
              <a:t>äußerer Teil: </a:t>
            </a:r>
            <a:r>
              <a:rPr lang="en-US" sz="900" kern="0" dirty="0">
                <a:solidFill>
                  <a:schemeClr val="bg1"/>
                </a:solidFill>
              </a:rPr>
              <a:t>15.715 €</a:t>
            </a:r>
          </a:p>
        </p:txBody>
      </p:sp>
      <p:sp>
        <p:nvSpPr>
          <p:cNvPr id="19" name="Rectangular Callout 29">
            <a:extLst>
              <a:ext uri="{FF2B5EF4-FFF2-40B4-BE49-F238E27FC236}">
                <a16:creationId xmlns:a16="http://schemas.microsoft.com/office/drawing/2014/main" id="{F6B1BC40-9C25-494C-BE76-B77EBF692439}"/>
              </a:ext>
            </a:extLst>
          </p:cNvPr>
          <p:cNvSpPr/>
          <p:nvPr/>
        </p:nvSpPr>
        <p:spPr>
          <a:xfrm>
            <a:off x="8120269" y="3798015"/>
            <a:ext cx="1110891" cy="867895"/>
          </a:xfrm>
          <a:prstGeom prst="wedgeRectCallout">
            <a:avLst>
              <a:gd name="adj1" fmla="val -2827"/>
              <a:gd name="adj2" fmla="val -129406"/>
            </a:avLst>
          </a:prstGeom>
          <a:solidFill>
            <a:srgbClr val="0066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b="1" kern="0" dirty="0" err="1">
                <a:solidFill>
                  <a:schemeClr val="bg1"/>
                </a:solidFill>
              </a:rPr>
              <a:t>Jahr</a:t>
            </a:r>
            <a:r>
              <a:rPr lang="en-US" sz="900" b="1" kern="0" dirty="0">
                <a:solidFill>
                  <a:schemeClr val="bg1"/>
                </a:solidFill>
              </a:rPr>
              <a:t> 54: EF</a:t>
            </a:r>
            <a:r>
              <a:rPr lang="en-US" sz="900" kern="0" dirty="0">
                <a:solidFill>
                  <a:schemeClr val="bg1"/>
                </a:solidFill>
              </a:rPr>
              <a:t>:</a:t>
            </a:r>
          </a:p>
          <a:p>
            <a:pPr>
              <a:defRPr/>
            </a:pPr>
            <a:r>
              <a:rPr lang="de-DE" sz="900" dirty="0"/>
              <a:t>Neues Warmwassersystem: WP &amp; Durchlauferhitzer</a:t>
            </a:r>
            <a:endParaRPr lang="en-US" sz="900" kern="0" dirty="0">
              <a:solidFill>
                <a:schemeClr val="bg1"/>
              </a:solidFill>
            </a:endParaRPr>
          </a:p>
        </p:txBody>
      </p:sp>
    </p:spTree>
    <p:extLst>
      <p:ext uri="{BB962C8B-B14F-4D97-AF65-F5344CB8AC3E}">
        <p14:creationId xmlns:p14="http://schemas.microsoft.com/office/powerpoint/2010/main" val="75546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099" y="295275"/>
            <a:ext cx="8308975" cy="936000"/>
          </a:xfrm>
        </p:spPr>
        <p:txBody>
          <a:bodyPr/>
          <a:lstStyle/>
          <a:p>
            <a:r>
              <a:rPr lang="de-DE" dirty="0"/>
              <a:t>Inhalt der Präsentation</a:t>
            </a:r>
            <a:endParaRPr lang="en-US" dirty="0"/>
          </a:p>
        </p:txBody>
      </p:sp>
      <p:sp>
        <p:nvSpPr>
          <p:cNvPr id="8" name="Content Placeholder 7"/>
          <p:cNvSpPr>
            <a:spLocks noGrp="1"/>
          </p:cNvSpPr>
          <p:nvPr>
            <p:ph idx="1"/>
          </p:nvPr>
        </p:nvSpPr>
        <p:spPr>
          <a:xfrm>
            <a:off x="419099" y="1231274"/>
            <a:ext cx="8533311" cy="4940925"/>
          </a:xfrm>
        </p:spPr>
        <p:txBody>
          <a:bodyPr/>
          <a:lstStyle/>
          <a:p>
            <a:pPr marL="0" indent="0">
              <a:buNone/>
            </a:pPr>
            <a:r>
              <a:rPr lang="de-DE" sz="1600" b="1" dirty="0"/>
              <a:t>	</a:t>
            </a:r>
            <a:r>
              <a:rPr lang="de-DE" sz="2000" b="1" dirty="0"/>
              <a:t>Einführung</a:t>
            </a:r>
            <a:endParaRPr lang="en-US" sz="2000" b="1" dirty="0"/>
          </a:p>
          <a:p>
            <a:r>
              <a:rPr lang="de-DE" sz="1600" i="1" dirty="0"/>
              <a:t>Primary Energy </a:t>
            </a:r>
            <a:r>
              <a:rPr lang="de-DE" sz="1600" i="1" dirty="0" err="1"/>
              <a:t>Factor</a:t>
            </a:r>
            <a:r>
              <a:rPr lang="de-DE" sz="1600" i="1" dirty="0"/>
              <a:t> (</a:t>
            </a:r>
            <a:r>
              <a:rPr lang="en-US" sz="1600" dirty="0"/>
              <a:t>Primärenergiefaktor)</a:t>
            </a:r>
            <a:r>
              <a:rPr lang="de-DE" sz="1600" dirty="0"/>
              <a:t>: Was ist das?</a:t>
            </a:r>
          </a:p>
          <a:p>
            <a:r>
              <a:rPr lang="de-DE" sz="1600" dirty="0"/>
              <a:t>Aktuelle und zukünftige PEF für die EU</a:t>
            </a:r>
          </a:p>
          <a:p>
            <a:r>
              <a:rPr lang="de-DE" sz="1600" dirty="0"/>
              <a:t>Wo wird PEF verwendet und wie?</a:t>
            </a:r>
          </a:p>
          <a:p>
            <a:r>
              <a:rPr lang="de-DE" sz="1600" dirty="0"/>
              <a:t>Einführung in die deutschen Baunormen – Referenzwerte</a:t>
            </a:r>
          </a:p>
          <a:p>
            <a:r>
              <a:rPr lang="de-DE" sz="1600" dirty="0"/>
              <a:t>Einführung in </a:t>
            </a:r>
            <a:r>
              <a:rPr lang="de-DE" sz="1600" dirty="0" err="1"/>
              <a:t>nZEB</a:t>
            </a:r>
            <a:r>
              <a:rPr lang="de-DE" sz="1600" dirty="0"/>
              <a:t>. Seite 1 &amp; 2</a:t>
            </a:r>
          </a:p>
          <a:p>
            <a:pPr marL="0" indent="0">
              <a:buNone/>
            </a:pPr>
            <a:r>
              <a:rPr lang="de-DE" sz="1600" dirty="0"/>
              <a:t>	</a:t>
            </a:r>
            <a:r>
              <a:rPr lang="de-DE" sz="2000" b="1" dirty="0"/>
              <a:t>Projekt</a:t>
            </a:r>
          </a:p>
          <a:p>
            <a:r>
              <a:rPr lang="de-DE" sz="1600" dirty="0"/>
              <a:t>Koblenz Projekt – Fallbeschreibung</a:t>
            </a:r>
          </a:p>
          <a:p>
            <a:r>
              <a:rPr lang="de-DE" sz="1600" dirty="0"/>
              <a:t>Aussagen</a:t>
            </a:r>
          </a:p>
          <a:p>
            <a:r>
              <a:rPr lang="de-DE" sz="1600" dirty="0"/>
              <a:t>Bilder </a:t>
            </a:r>
          </a:p>
          <a:p>
            <a:r>
              <a:rPr lang="de-DE" sz="1600" dirty="0"/>
              <a:t>Berechnung: Erstinvestition, Energie, Wartung &amp; Lebensdauer, PV &amp; Batterie</a:t>
            </a:r>
          </a:p>
          <a:p>
            <a:r>
              <a:rPr lang="de-DE" sz="1600" dirty="0"/>
              <a:t>Übersicht - Berechnet (bis 54 Jahre)</a:t>
            </a:r>
          </a:p>
          <a:p>
            <a:r>
              <a:rPr lang="de-DE" sz="1600" dirty="0"/>
              <a:t>NZEB-Zukunft bis 2020</a:t>
            </a:r>
          </a:p>
          <a:p>
            <a:r>
              <a:rPr lang="de-DE" sz="1600" dirty="0"/>
              <a:t>Video (~5 min.)</a:t>
            </a:r>
          </a:p>
          <a:p>
            <a:r>
              <a:rPr lang="de-DE" sz="1600" dirty="0"/>
              <a:t>Bilder</a:t>
            </a:r>
            <a:endParaRPr lang="en-US" dirty="0"/>
          </a:p>
        </p:txBody>
      </p:sp>
    </p:spTree>
    <p:extLst>
      <p:ext uri="{BB962C8B-B14F-4D97-AF65-F5344CB8AC3E}">
        <p14:creationId xmlns:p14="http://schemas.microsoft.com/office/powerpoint/2010/main" val="151452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61E778-4F6B-4C5A-8903-0635823AEEF5}"/>
              </a:ext>
            </a:extLst>
          </p:cNvPr>
          <p:cNvSpPr>
            <a:spLocks noGrp="1"/>
          </p:cNvSpPr>
          <p:nvPr>
            <p:ph type="title"/>
          </p:nvPr>
        </p:nvSpPr>
        <p:spPr/>
        <p:txBody>
          <a:bodyPr/>
          <a:lstStyle/>
          <a:p>
            <a:r>
              <a:rPr lang="da-DK" dirty="0"/>
              <a:t>Video</a:t>
            </a:r>
          </a:p>
        </p:txBody>
      </p:sp>
      <p:grpSp>
        <p:nvGrpSpPr>
          <p:cNvPr id="4" name="Group 3">
            <a:extLst>
              <a:ext uri="{FF2B5EF4-FFF2-40B4-BE49-F238E27FC236}">
                <a16:creationId xmlns:a16="http://schemas.microsoft.com/office/drawing/2014/main" id="{79967BB7-71C5-4D9E-B391-670DFF03BFB5}"/>
              </a:ext>
            </a:extLst>
          </p:cNvPr>
          <p:cNvGrpSpPr/>
          <p:nvPr/>
        </p:nvGrpSpPr>
        <p:grpSpPr>
          <a:xfrm>
            <a:off x="1600151" y="763275"/>
            <a:ext cx="5943697" cy="5962781"/>
            <a:chOff x="1989020" y="1103670"/>
            <a:chExt cx="5165960" cy="5165960"/>
          </a:xfrm>
        </p:grpSpPr>
        <p:pic>
          <p:nvPicPr>
            <p:cNvPr id="5" name="Graphic 4" descr="Monitor">
              <a:extLst>
                <a:ext uri="{FF2B5EF4-FFF2-40B4-BE49-F238E27FC236}">
                  <a16:creationId xmlns:a16="http://schemas.microsoft.com/office/drawing/2014/main" id="{CABE1F66-3AC0-4C71-B060-BB8CE21C28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9020" y="1103670"/>
              <a:ext cx="5165960" cy="5165960"/>
            </a:xfrm>
            <a:prstGeom prst="rect">
              <a:avLst/>
            </a:prstGeom>
          </p:spPr>
        </p:pic>
        <p:pic>
          <p:nvPicPr>
            <p:cNvPr id="6" name="Picture 5">
              <a:hlinkClick r:id="rId4" action="ppaction://hlinkfile"/>
              <a:extLst>
                <a:ext uri="{FF2B5EF4-FFF2-40B4-BE49-F238E27FC236}">
                  <a16:creationId xmlns:a16="http://schemas.microsoft.com/office/drawing/2014/main" id="{527F9830-B09B-498F-975E-8DCF08C8C459}"/>
                </a:ext>
              </a:extLst>
            </p:cNvPr>
            <p:cNvPicPr>
              <a:picLocks noChangeAspect="1"/>
            </p:cNvPicPr>
            <p:nvPr/>
          </p:nvPicPr>
          <p:blipFill>
            <a:blip r:embed="rId5"/>
            <a:stretch>
              <a:fillRect/>
            </a:stretch>
          </p:blipFill>
          <p:spPr>
            <a:xfrm>
              <a:off x="2625212" y="2141215"/>
              <a:ext cx="3893575" cy="2428046"/>
            </a:xfrm>
            <a:prstGeom prst="rect">
              <a:avLst/>
            </a:prstGeom>
          </p:spPr>
        </p:pic>
      </p:grpSp>
    </p:spTree>
    <p:extLst>
      <p:ext uri="{BB962C8B-B14F-4D97-AF65-F5344CB8AC3E}">
        <p14:creationId xmlns:p14="http://schemas.microsoft.com/office/powerpoint/2010/main" val="427612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65445-ABFF-46BD-9CE2-54F5666C89D2}"/>
              </a:ext>
            </a:extLst>
          </p:cNvPr>
          <p:cNvSpPr>
            <a:spLocks noGrp="1"/>
          </p:cNvSpPr>
          <p:nvPr>
            <p:ph type="title"/>
          </p:nvPr>
        </p:nvSpPr>
        <p:spPr>
          <a:xfrm>
            <a:off x="419100" y="622847"/>
            <a:ext cx="5084884" cy="608427"/>
          </a:xfrm>
        </p:spPr>
        <p:txBody>
          <a:bodyPr/>
          <a:lstStyle/>
          <a:p>
            <a:r>
              <a:rPr lang="da-DK" dirty="0"/>
              <a:t>Bilder</a:t>
            </a:r>
          </a:p>
        </p:txBody>
      </p:sp>
      <p:pic>
        <p:nvPicPr>
          <p:cNvPr id="5" name="Picture 4">
            <a:extLst>
              <a:ext uri="{FF2B5EF4-FFF2-40B4-BE49-F238E27FC236}">
                <a16:creationId xmlns:a16="http://schemas.microsoft.com/office/drawing/2014/main" id="{B6662FDC-0937-44CA-9920-69CF7AAFD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72" y="1389524"/>
            <a:ext cx="5753842" cy="382569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910872E-460C-4929-B77D-C371DFB4F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75" y="1485607"/>
            <a:ext cx="5753842" cy="3825693"/>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6BC143A-82EE-41CF-9BE0-C6CA98BF1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091" y="1675593"/>
            <a:ext cx="5753842" cy="382569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70EFE52-AFD2-446D-851A-66E03DE34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107" y="1860310"/>
            <a:ext cx="5753842" cy="3825693"/>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2D6999F-9327-48E7-8204-8AEDC5536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201" y="2064301"/>
            <a:ext cx="5118678" cy="3839009"/>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EA685E5-0D78-4678-9D03-7D7FC00C88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26" y="1668783"/>
            <a:ext cx="3424778" cy="4566370"/>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C8392078-80EE-42DA-AAE8-55B823E391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3146" y="1860310"/>
            <a:ext cx="3424777" cy="456637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3429D2DB-4057-4469-9E42-B02F0A2E28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6718" y="1379953"/>
            <a:ext cx="5753842" cy="3825693"/>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57677BAE-6F44-4F9F-B964-EEAE0BBAE5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1504" y="1523219"/>
            <a:ext cx="5753842" cy="4315382"/>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E89E877-0116-424D-9EF6-A8FEF17473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56753">
            <a:off x="2886718" y="1553642"/>
            <a:ext cx="5753842" cy="43153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41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6000"/>
                            </p:stCondLst>
                            <p:childTnLst>
                              <p:par>
                                <p:cTn id="8" presetID="1" presetClass="entr" presetSubtype="0" fill="hold" nodeType="afterEffect">
                                  <p:stCondLst>
                                    <p:cond delay="6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2000"/>
                            </p:stCondLst>
                            <p:childTnLst>
                              <p:par>
                                <p:cTn id="11" presetID="1" presetClass="entr" presetSubtype="0" fill="hold" nodeType="afterEffect">
                                  <p:stCondLst>
                                    <p:cond delay="6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8000"/>
                            </p:stCondLst>
                            <p:childTnLst>
                              <p:par>
                                <p:cTn id="14" presetID="1" presetClass="entr" presetSubtype="0" fill="hold" nodeType="afterEffect">
                                  <p:stCondLst>
                                    <p:cond delay="60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4000"/>
                            </p:stCondLst>
                            <p:childTnLst>
                              <p:par>
                                <p:cTn id="17" presetID="1" presetClass="entr" presetSubtype="0" fill="hold" nodeType="afterEffect">
                                  <p:stCondLst>
                                    <p:cond delay="60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30000"/>
                            </p:stCondLst>
                            <p:childTnLst>
                              <p:par>
                                <p:cTn id="20" presetID="1" presetClass="entr" presetSubtype="0" fill="hold" nodeType="afterEffect">
                                  <p:stCondLst>
                                    <p:cond delay="6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6000"/>
                            </p:stCondLst>
                            <p:childTnLst>
                              <p:par>
                                <p:cTn id="23" presetID="1" presetClass="entr" presetSubtype="0" fill="hold" nodeType="afterEffect">
                                  <p:stCondLst>
                                    <p:cond delay="60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42000"/>
                            </p:stCondLst>
                            <p:childTnLst>
                              <p:par>
                                <p:cTn id="26" presetID="1" presetClass="entr" presetSubtype="0" fill="hold" nodeType="afterEffect">
                                  <p:stCondLst>
                                    <p:cond delay="60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48000"/>
                            </p:stCondLst>
                            <p:childTnLst>
                              <p:par>
                                <p:cTn id="29" presetID="1" presetClass="entr" presetSubtype="0" fill="hold" nodeType="afterEffect">
                                  <p:stCondLst>
                                    <p:cond delay="60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19100" y="1341438"/>
            <a:ext cx="4067175" cy="1689997"/>
          </a:xfrm>
        </p:spPr>
        <p:txBody>
          <a:bodyPr/>
          <a:lstStyle/>
          <a:p>
            <a:pPr marL="0" indent="0" algn="ctr">
              <a:buNone/>
            </a:pPr>
            <a:r>
              <a:rPr lang="de-DE" sz="4000" b="1" dirty="0"/>
              <a:t>Fragen und Kommentare</a:t>
            </a:r>
            <a:endParaRPr lang="en-US" sz="4000" b="1" dirty="0"/>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88" r="9688"/>
          <a:stretch>
            <a:fillRect/>
          </a:stretch>
        </p:blipFill>
        <p:spPr/>
      </p:pic>
    </p:spTree>
    <p:extLst>
      <p:ext uri="{BB962C8B-B14F-4D97-AF65-F5344CB8AC3E}">
        <p14:creationId xmlns:p14="http://schemas.microsoft.com/office/powerpoint/2010/main" val="1978343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47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704BA-094F-416D-92F8-6D00151AAF1D}"/>
              </a:ext>
            </a:extLst>
          </p:cNvPr>
          <p:cNvSpPr>
            <a:spLocks noGrp="1"/>
          </p:cNvSpPr>
          <p:nvPr>
            <p:ph idx="1"/>
          </p:nvPr>
        </p:nvSpPr>
        <p:spPr>
          <a:xfrm>
            <a:off x="415926" y="1231275"/>
            <a:ext cx="8498477" cy="4850548"/>
          </a:xfrm>
        </p:spPr>
        <p:txBody>
          <a:bodyPr/>
          <a:lstStyle/>
          <a:p>
            <a:pPr marL="0" indent="0">
              <a:buNone/>
            </a:pPr>
            <a:r>
              <a:rPr lang="de-DE" sz="1600" b="1" dirty="0"/>
              <a:t>Was ist der Primärenergiefaktor? (Eingeführt 2006)</a:t>
            </a:r>
          </a:p>
          <a:p>
            <a:r>
              <a:rPr lang="de-DE" sz="1400" dirty="0"/>
              <a:t>Er beschreibt </a:t>
            </a:r>
            <a:r>
              <a:rPr lang="de-DE" sz="1400" u="sng" dirty="0"/>
              <a:t>wieviel Primärenergie benötigt wird</a:t>
            </a:r>
            <a:r>
              <a:rPr lang="de-DE" sz="1400" dirty="0"/>
              <a:t>, </a:t>
            </a:r>
            <a:r>
              <a:rPr lang="de-DE" sz="1400" u="sng" dirty="0"/>
              <a:t>um eine Einheit </a:t>
            </a:r>
            <a:r>
              <a:rPr lang="de-DE" sz="1400" dirty="0"/>
              <a:t>von Elektrizität oder Wärme verfügbar zu machen.</a:t>
            </a:r>
          </a:p>
          <a:p>
            <a:r>
              <a:rPr lang="de-DE" sz="1400" dirty="0"/>
              <a:t>Er zeigt nicht den Zusammenhang zwischen Energieverbrauch und CO2 Emission</a:t>
            </a:r>
          </a:p>
          <a:p>
            <a:r>
              <a:rPr lang="de-DE" sz="1400" dirty="0"/>
              <a:t>Aktueller (2017) Standard PEF in der EU ist: 2,5 (für Elektrizität)</a:t>
            </a:r>
          </a:p>
          <a:p>
            <a:r>
              <a:rPr lang="de-DE" sz="1400" dirty="0"/>
              <a:t>Die </a:t>
            </a:r>
            <a:r>
              <a:rPr lang="de-DE" sz="1400" u="sng" dirty="0"/>
              <a:t>EU Mitgliedsstaaten </a:t>
            </a:r>
            <a:r>
              <a:rPr lang="de-DE" sz="1400" dirty="0"/>
              <a:t>können ihren Wert </a:t>
            </a:r>
            <a:r>
              <a:rPr lang="de-DE" sz="1400" u="sng" dirty="0"/>
              <a:t>individuell festlegen</a:t>
            </a:r>
            <a:r>
              <a:rPr lang="de-DE" sz="1400" dirty="0"/>
              <a:t>. So wurde das Thema zu einer </a:t>
            </a:r>
            <a:r>
              <a:rPr lang="de-DE" sz="1400" u="sng" dirty="0"/>
              <a:t>politischen Entscheidung</a:t>
            </a:r>
            <a:r>
              <a:rPr lang="de-DE" sz="1400" dirty="0"/>
              <a:t>.</a:t>
            </a:r>
          </a:p>
          <a:p>
            <a:pPr lvl="3">
              <a:buFont typeface="Wingdings" panose="05000000000000000000" pitchFamily="2" charset="2"/>
              <a:buChar char="Ø"/>
            </a:pPr>
            <a:endParaRPr lang="de-DE" sz="400" b="1" dirty="0"/>
          </a:p>
          <a:p>
            <a:pPr marL="0" indent="0">
              <a:buNone/>
            </a:pPr>
            <a:r>
              <a:rPr lang="de-DE" sz="1600" b="1" dirty="0"/>
              <a:t>Wo wird der Primärenergiefaktor verwendet?</a:t>
            </a:r>
          </a:p>
          <a:p>
            <a:r>
              <a:rPr lang="de-DE" sz="1400" dirty="0"/>
              <a:t>In der EU Gesetzgebung um den primären Energieverbrauch festzulegen:</a:t>
            </a:r>
          </a:p>
          <a:p>
            <a:pPr lvl="3"/>
            <a:r>
              <a:rPr lang="de-DE" sz="1400" b="1" dirty="0">
                <a:solidFill>
                  <a:schemeClr val="bg1">
                    <a:lumMod val="50000"/>
                  </a:schemeClr>
                </a:solidFill>
              </a:rPr>
              <a:t>(</a:t>
            </a:r>
            <a:r>
              <a:rPr lang="de-DE" sz="1400" b="1" dirty="0" err="1">
                <a:solidFill>
                  <a:schemeClr val="bg1">
                    <a:lumMod val="50000"/>
                  </a:schemeClr>
                </a:solidFill>
              </a:rPr>
              <a:t>EcoDirective</a:t>
            </a:r>
            <a:r>
              <a:rPr lang="de-DE" sz="1400" b="1" dirty="0">
                <a:solidFill>
                  <a:schemeClr val="bg1">
                    <a:lumMod val="50000"/>
                  </a:schemeClr>
                </a:solidFill>
              </a:rPr>
              <a:t>) Ökodesignrichtlinie und Energiekennzeichnungsrichtlinie</a:t>
            </a:r>
          </a:p>
          <a:p>
            <a:pPr lvl="3"/>
            <a:r>
              <a:rPr lang="de-DE" sz="1400" b="1" dirty="0">
                <a:solidFill>
                  <a:schemeClr val="bg1">
                    <a:lumMod val="50000"/>
                  </a:schemeClr>
                </a:solidFill>
              </a:rPr>
              <a:t>(EED) (Energieeffizienzrichtlinie)</a:t>
            </a:r>
          </a:p>
          <a:p>
            <a:pPr lvl="3"/>
            <a:r>
              <a:rPr lang="de-DE" sz="1400" b="1" dirty="0">
                <a:solidFill>
                  <a:schemeClr val="bg1">
                    <a:lumMod val="50000"/>
                  </a:schemeClr>
                </a:solidFill>
              </a:rPr>
              <a:t>(EPBD) (Gesamtenergieeffizienz von Gebäuden)</a:t>
            </a:r>
          </a:p>
          <a:p>
            <a:pPr marL="0" indent="0">
              <a:buNone/>
            </a:pPr>
            <a:endParaRPr lang="de-DE" sz="400" b="1" i="1" dirty="0"/>
          </a:p>
          <a:p>
            <a:pPr marL="0" indent="0">
              <a:buNone/>
            </a:pPr>
            <a:r>
              <a:rPr lang="de-DE" sz="1600" b="1" dirty="0"/>
              <a:t>Auswirkungen</a:t>
            </a:r>
          </a:p>
          <a:p>
            <a:r>
              <a:rPr lang="de-DE" sz="1400" dirty="0"/>
              <a:t>Energieberechnung.</a:t>
            </a:r>
          </a:p>
          <a:p>
            <a:r>
              <a:rPr lang="de-DE" sz="1400" dirty="0"/>
              <a:t>Die Energieeffizienz des Gebäudebestands.</a:t>
            </a:r>
          </a:p>
          <a:p>
            <a:r>
              <a:rPr lang="de-DE" sz="1400" dirty="0"/>
              <a:t>Die Wettbewerbsfähigkeit der auf dem Markt verfügbaren </a:t>
            </a:r>
            <a:r>
              <a:rPr lang="de-DE" sz="1400" dirty="0" err="1"/>
              <a:t>Heiztechnologieen</a:t>
            </a:r>
            <a:r>
              <a:rPr lang="de-DE" sz="1400" dirty="0"/>
              <a:t>.</a:t>
            </a:r>
          </a:p>
          <a:p>
            <a:pPr marL="0" indent="0">
              <a:buNone/>
            </a:pPr>
            <a:endParaRPr lang="da-DK" dirty="0"/>
          </a:p>
        </p:txBody>
      </p:sp>
      <p:sp>
        <p:nvSpPr>
          <p:cNvPr id="3" name="Title 2">
            <a:extLst>
              <a:ext uri="{FF2B5EF4-FFF2-40B4-BE49-F238E27FC236}">
                <a16:creationId xmlns:a16="http://schemas.microsoft.com/office/drawing/2014/main" id="{C6D18D1D-01F6-43EC-A1DF-B9547F9710E6}"/>
              </a:ext>
            </a:extLst>
          </p:cNvPr>
          <p:cNvSpPr>
            <a:spLocks noGrp="1"/>
          </p:cNvSpPr>
          <p:nvPr>
            <p:ph type="title"/>
          </p:nvPr>
        </p:nvSpPr>
        <p:spPr/>
        <p:txBody>
          <a:bodyPr/>
          <a:lstStyle/>
          <a:p>
            <a:r>
              <a:rPr lang="de-DE" dirty="0"/>
              <a:t>Primärenergiefaktor, S. 1.</a:t>
            </a:r>
          </a:p>
        </p:txBody>
      </p:sp>
      <p:pic>
        <p:nvPicPr>
          <p:cNvPr id="6" name="Picture 5">
            <a:extLst>
              <a:ext uri="{FF2B5EF4-FFF2-40B4-BE49-F238E27FC236}">
                <a16:creationId xmlns:a16="http://schemas.microsoft.com/office/drawing/2014/main" id="{52D29508-FC82-4D98-AFF7-B4CED422E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244719"/>
            <a:ext cx="2285003" cy="1557956"/>
          </a:xfrm>
          <a:prstGeom prst="rect">
            <a:avLst/>
          </a:prstGeom>
          <a:ln w="19050">
            <a:solidFill>
              <a:schemeClr val="accent2"/>
            </a:solidFill>
          </a:ln>
        </p:spPr>
      </p:pic>
    </p:spTree>
    <p:extLst>
      <p:ext uri="{BB962C8B-B14F-4D97-AF65-F5344CB8AC3E}">
        <p14:creationId xmlns:p14="http://schemas.microsoft.com/office/powerpoint/2010/main" val="311504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D55091-4407-4D13-B750-61336ECCAB9C}"/>
              </a:ext>
            </a:extLst>
          </p:cNvPr>
          <p:cNvSpPr>
            <a:spLocks noGrp="1"/>
          </p:cNvSpPr>
          <p:nvPr>
            <p:ph idx="1"/>
          </p:nvPr>
        </p:nvSpPr>
        <p:spPr>
          <a:xfrm>
            <a:off x="306593" y="902035"/>
            <a:ext cx="8757893" cy="5410237"/>
          </a:xfrm>
        </p:spPr>
        <p:txBody>
          <a:bodyPr/>
          <a:lstStyle/>
          <a:p>
            <a:pPr marL="0" indent="0">
              <a:buNone/>
            </a:pPr>
            <a:r>
              <a:rPr lang="de-AT" sz="1600" b="1" dirty="0"/>
              <a:t>Was ist das Problem mit dem Primärenergiefaktor?</a:t>
            </a:r>
          </a:p>
          <a:p>
            <a:pPr marL="0" indent="0">
              <a:buNone/>
            </a:pPr>
            <a:r>
              <a:rPr lang="de-AT" sz="1200" b="1" dirty="0"/>
              <a:t>Es stellt die </a:t>
            </a:r>
            <a:r>
              <a:rPr lang="de-AT" sz="1200" b="1" dirty="0" err="1"/>
              <a:t>Dekarbonisierungs</a:t>
            </a:r>
            <a:r>
              <a:rPr lang="de-AT" sz="1200" b="1" dirty="0"/>
              <a:t> </a:t>
            </a:r>
            <a:r>
              <a:rPr lang="de-AT" sz="1200" b="1" dirty="0" err="1"/>
              <a:t>bemühungen</a:t>
            </a:r>
            <a:r>
              <a:rPr lang="de-AT" sz="1200" b="1" dirty="0"/>
              <a:t> der Mitgliedsländer falsch dar.</a:t>
            </a:r>
          </a:p>
          <a:p>
            <a:r>
              <a:rPr lang="en-US" sz="1200" b="1" dirty="0"/>
              <a:t>EED. </a:t>
            </a:r>
            <a:r>
              <a:rPr lang="de-AT" sz="1200" b="1" dirty="0"/>
              <a:t>Gegenwärtig wird das Stromsystem durch massive erneuerbare Stromerzeugungskapazitäten ergänzt, eine stärkere Kopplung der Strom- und Wärmesektoren wird sehr erwünscht sein.</a:t>
            </a:r>
            <a:endParaRPr lang="en-US" sz="1200" b="1" dirty="0"/>
          </a:p>
          <a:p>
            <a:r>
              <a:rPr lang="de-AT" sz="1200" b="1" dirty="0"/>
              <a:t>Öko-Design (</a:t>
            </a:r>
            <a:r>
              <a:rPr lang="de-AT" sz="1200" b="1" dirty="0" err="1"/>
              <a:t>EcoDesign</a:t>
            </a:r>
            <a:r>
              <a:rPr lang="de-AT" sz="1200" b="1" dirty="0"/>
              <a:t>). </a:t>
            </a:r>
            <a:r>
              <a:rPr lang="de-AT" sz="1200" dirty="0"/>
              <a:t>Der PEF von 2,5 stellt die Effizienz von Elektrizität unter Verwendung von Produkten falsch dar. Der derzeitige PEF verschafft der fossilen Technologie einen Vorteil und fördert somit die Verwendung von mehr fossilen Brennstoffen, obwohl die Absicht besteht, durch den Einsatz effizienter Produkte und Systeme Anreize für eine Verringerung des Verbrauchs fossiler Brennstoffe zu schaffen.</a:t>
            </a:r>
            <a:endParaRPr lang="en-US" sz="1200" dirty="0"/>
          </a:p>
          <a:p>
            <a:pPr marL="628650" lvl="1">
              <a:buFont typeface="Wingdings" panose="05000000000000000000" pitchFamily="2" charset="2"/>
              <a:buChar char="Ø"/>
            </a:pPr>
            <a:r>
              <a:rPr lang="de-AT" sz="1200" dirty="0"/>
              <a:t>Der PEF von 2,5 </a:t>
            </a:r>
            <a:r>
              <a:rPr lang="de-AT" sz="1200" u="sng" dirty="0"/>
              <a:t>basiert auf alten Daten</a:t>
            </a:r>
            <a:r>
              <a:rPr lang="de-AT" sz="1200" dirty="0"/>
              <a:t>, die ein europäisches Stromsystem aus der Zeit </a:t>
            </a:r>
            <a:r>
              <a:rPr lang="de-AT" sz="1200" u="sng" dirty="0"/>
              <a:t>vor 2006 </a:t>
            </a:r>
            <a:r>
              <a:rPr lang="de-AT" sz="1200" dirty="0"/>
              <a:t>widerspiegeln, ohne dass ein nennenswerter Anteil erneuerbarer Energieträger vorhanden ist</a:t>
            </a:r>
            <a:r>
              <a:rPr lang="en-US" sz="1200" dirty="0"/>
              <a:t>.</a:t>
            </a:r>
          </a:p>
          <a:p>
            <a:pPr marL="628650" lvl="1">
              <a:buFont typeface="Wingdings" panose="05000000000000000000" pitchFamily="2" charset="2"/>
              <a:buChar char="Ø"/>
            </a:pPr>
            <a:r>
              <a:rPr lang="de-AT" sz="1200" dirty="0"/>
              <a:t>Im Stromerzeugungsmix im Jahr </a:t>
            </a:r>
            <a:r>
              <a:rPr lang="de-AT" sz="1200" u="sng" dirty="0"/>
              <a:t>2015</a:t>
            </a:r>
            <a:r>
              <a:rPr lang="de-AT" sz="1200" dirty="0"/>
              <a:t> lag der durchschnittliche EE-Anteil für Strom in der EU bei </a:t>
            </a:r>
            <a:r>
              <a:rPr lang="de-AT" sz="1200" u="sng" dirty="0"/>
              <a:t>28%</a:t>
            </a:r>
            <a:r>
              <a:rPr lang="de-AT" sz="1200" dirty="0"/>
              <a:t>. Dieser Anteil wird jedes Jahr weiter zunehmen und die CO2-Intensität der Stromerzeugung nimmt kontinuierlich ab.</a:t>
            </a:r>
            <a:r>
              <a:rPr lang="en-US" sz="1200" dirty="0"/>
              <a:t> </a:t>
            </a:r>
          </a:p>
          <a:p>
            <a:pPr marL="628650" lvl="1">
              <a:buFont typeface="Wingdings" panose="05000000000000000000" pitchFamily="2" charset="2"/>
              <a:buChar char="Ø"/>
            </a:pPr>
            <a:r>
              <a:rPr lang="de-AT" sz="1200" u="sng" dirty="0"/>
              <a:t>Bis 2030 </a:t>
            </a:r>
            <a:r>
              <a:rPr lang="de-AT" sz="1200" dirty="0"/>
              <a:t>wird der Anteil der erneuerbaren Energiequellen in der Stromerzeugung auf der Grundlage des RES-Ziels auf </a:t>
            </a:r>
            <a:r>
              <a:rPr lang="de-AT" sz="1200" u="sng" dirty="0"/>
              <a:t>45%</a:t>
            </a:r>
            <a:r>
              <a:rPr lang="de-AT" sz="1200" dirty="0"/>
              <a:t> geschätzt.</a:t>
            </a:r>
            <a:endParaRPr lang="en-US" sz="1200" b="1" dirty="0"/>
          </a:p>
          <a:p>
            <a:pPr marL="0" indent="0">
              <a:buNone/>
            </a:pPr>
            <a:r>
              <a:rPr lang="de-DE" sz="1600" b="1" dirty="0"/>
              <a:t>Vorausschau</a:t>
            </a:r>
          </a:p>
          <a:p>
            <a:r>
              <a:rPr lang="de-AT" sz="1100" b="1" dirty="0"/>
              <a:t>Der Vorschlag der Europäischen Kommission, </a:t>
            </a:r>
            <a:r>
              <a:rPr lang="de-AT" sz="1100" dirty="0"/>
              <a:t>den PEF ab November 2017 als ersten Schritt von 2,5 auf </a:t>
            </a:r>
            <a:r>
              <a:rPr lang="de-AT" sz="1100" u="sng" dirty="0"/>
              <a:t>2,0</a:t>
            </a:r>
            <a:r>
              <a:rPr lang="de-AT" sz="1100" dirty="0"/>
              <a:t> zu reduzieren, wird sehr begrüßt. Es basiert auf einem wissenschaftlichen Ansatz und passt den Faktor besser an die Realität der heutigen Stromerzeugung an sowie an den EU-Energiemix und den höheren Anteil an Strom aus erneuerbaren Energiequellen.</a:t>
            </a:r>
            <a:endParaRPr lang="en-US" sz="1100" dirty="0"/>
          </a:p>
          <a:p>
            <a:r>
              <a:rPr lang="de-AT" sz="1100" b="1" dirty="0"/>
              <a:t>PEF für fossile Brennstoffe und für erneuerbare Energien </a:t>
            </a:r>
            <a:r>
              <a:rPr lang="de-AT" sz="1100" u="sng" dirty="0"/>
              <a:t>müssen angepasst werden</a:t>
            </a:r>
            <a:r>
              <a:rPr lang="de-AT" sz="1100" dirty="0"/>
              <a:t>. Nahezu gleiche Faktoren für beide (im Rahmen des EED schlägt die Kommission vor: RES 1; Fossil 1.1) spiegeln nicht die Vorteile erneuerbarer Energien gegenüber fossilen Brennstoffen wider</a:t>
            </a:r>
            <a:r>
              <a:rPr lang="de-AT" sz="1100" b="1" dirty="0"/>
              <a:t>.</a:t>
            </a:r>
          </a:p>
          <a:p>
            <a:r>
              <a:rPr lang="de-AT" sz="1100" dirty="0"/>
              <a:t>Jede Anpassung an den PEF sollte eine Bewertung der Auswirkungen auf die entsprechenden Rechtsvorschriften (</a:t>
            </a:r>
            <a:r>
              <a:rPr lang="de-AT" sz="1100" dirty="0" err="1"/>
              <a:t>EcoDesign</a:t>
            </a:r>
            <a:r>
              <a:rPr lang="de-AT" sz="1100" dirty="0"/>
              <a:t> / EPBD / EED) und Energiestatistiken beinhalten.</a:t>
            </a:r>
            <a:endParaRPr lang="da-DK" dirty="0"/>
          </a:p>
        </p:txBody>
      </p:sp>
      <p:sp>
        <p:nvSpPr>
          <p:cNvPr id="3" name="Title 2">
            <a:extLst>
              <a:ext uri="{FF2B5EF4-FFF2-40B4-BE49-F238E27FC236}">
                <a16:creationId xmlns:a16="http://schemas.microsoft.com/office/drawing/2014/main" id="{DFA8EB2E-9729-4D15-8A54-1876AC2ED46A}"/>
              </a:ext>
            </a:extLst>
          </p:cNvPr>
          <p:cNvSpPr>
            <a:spLocks noGrp="1"/>
          </p:cNvSpPr>
          <p:nvPr>
            <p:ph type="title"/>
          </p:nvPr>
        </p:nvSpPr>
        <p:spPr/>
        <p:txBody>
          <a:bodyPr/>
          <a:lstStyle/>
          <a:p>
            <a:r>
              <a:rPr lang="de-DE" dirty="0"/>
              <a:t>Primärenergiefaktor, S. 2.</a:t>
            </a:r>
          </a:p>
        </p:txBody>
      </p:sp>
    </p:spTree>
    <p:extLst>
      <p:ext uri="{BB962C8B-B14F-4D97-AF65-F5344CB8AC3E}">
        <p14:creationId xmlns:p14="http://schemas.microsoft.com/office/powerpoint/2010/main" val="347426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C38E42-5ED5-4005-846A-017E1F024FE8}"/>
              </a:ext>
            </a:extLst>
          </p:cNvPr>
          <p:cNvSpPr>
            <a:spLocks noGrp="1"/>
          </p:cNvSpPr>
          <p:nvPr>
            <p:ph idx="1"/>
          </p:nvPr>
        </p:nvSpPr>
        <p:spPr>
          <a:xfrm>
            <a:off x="419100" y="1341438"/>
            <a:ext cx="3369130" cy="4660900"/>
          </a:xfrm>
        </p:spPr>
        <p:txBody>
          <a:bodyPr/>
          <a:lstStyle/>
          <a:p>
            <a:pPr marL="0" indent="0" algn="ctr">
              <a:buNone/>
            </a:pPr>
            <a:r>
              <a:rPr lang="de-DE" b="1" dirty="0"/>
              <a:t>Der allgemeine Trend ist: </a:t>
            </a:r>
            <a:r>
              <a:rPr lang="de-DE" b="1" dirty="0">
                <a:solidFill>
                  <a:srgbClr val="00B050"/>
                </a:solidFill>
              </a:rPr>
              <a:t>Positiv</a:t>
            </a:r>
            <a:endParaRPr lang="de-DE" b="1" dirty="0">
              <a:solidFill>
                <a:srgbClr val="0000FF"/>
              </a:solidFill>
            </a:endParaRPr>
          </a:p>
          <a:p>
            <a:pPr marL="0" indent="0">
              <a:buNone/>
            </a:pPr>
            <a:r>
              <a:rPr lang="de-DE" dirty="0"/>
              <a:t>(=Reduktion des PEF)</a:t>
            </a:r>
          </a:p>
          <a:p>
            <a:endParaRPr lang="de-DE" sz="1400" dirty="0"/>
          </a:p>
          <a:p>
            <a:r>
              <a:rPr lang="de-DE" sz="1400" dirty="0"/>
              <a:t>Ein durchschnittlicher europäischer Referenzwert des PEF-Stroms von 2,50 ist in der Richtlinie 2006/32 / EG (Europäische Union 2006) angegeben.</a:t>
            </a:r>
          </a:p>
          <a:p>
            <a:r>
              <a:rPr lang="de-DE" sz="1400" dirty="0"/>
              <a:t>Im Winter 2017 schlägt die EU einen PFE-Faktor von 2,0 vor. Den Mitgliedstaaten steht es jedoch frei, nationale PEF zu definieren, die ihren Anteil erneuerbarer Energien an der Stromerzeugung widerspiegeln.</a:t>
            </a:r>
          </a:p>
          <a:p>
            <a:r>
              <a:rPr lang="de-DE" sz="1400" dirty="0"/>
              <a:t>Die Berechnung erfolgt auf nationaler oder regionaler Ebene nach technischen oder politischen Kriterien.</a:t>
            </a:r>
            <a:endParaRPr lang="de-DE" dirty="0"/>
          </a:p>
        </p:txBody>
      </p:sp>
      <p:sp>
        <p:nvSpPr>
          <p:cNvPr id="3" name="Title 2">
            <a:extLst>
              <a:ext uri="{FF2B5EF4-FFF2-40B4-BE49-F238E27FC236}">
                <a16:creationId xmlns:a16="http://schemas.microsoft.com/office/drawing/2014/main" id="{41F0FFBE-C31C-4F5B-B227-0A8DBA173DCA}"/>
              </a:ext>
            </a:extLst>
          </p:cNvPr>
          <p:cNvSpPr>
            <a:spLocks noGrp="1"/>
          </p:cNvSpPr>
          <p:nvPr>
            <p:ph type="title"/>
          </p:nvPr>
        </p:nvSpPr>
        <p:spPr/>
        <p:txBody>
          <a:bodyPr/>
          <a:lstStyle/>
          <a:p>
            <a:r>
              <a:rPr lang="de-DE" dirty="0"/>
              <a:t>Aktuelle Primärenergiefaktor in EU-Ländern</a:t>
            </a:r>
          </a:p>
        </p:txBody>
      </p:sp>
      <p:graphicFrame>
        <p:nvGraphicFramePr>
          <p:cNvPr id="4" name="Table 3">
            <a:extLst>
              <a:ext uri="{FF2B5EF4-FFF2-40B4-BE49-F238E27FC236}">
                <a16:creationId xmlns:a16="http://schemas.microsoft.com/office/drawing/2014/main" id="{5C5C8BBB-BE9C-4D9F-9030-9D97503D0FAC}"/>
              </a:ext>
            </a:extLst>
          </p:cNvPr>
          <p:cNvGraphicFramePr>
            <a:graphicFrameLocks noGrp="1"/>
          </p:cNvGraphicFramePr>
          <p:nvPr>
            <p:extLst>
              <p:ext uri="{D42A27DB-BD31-4B8C-83A1-F6EECF244321}">
                <p14:modId xmlns:p14="http://schemas.microsoft.com/office/powerpoint/2010/main" val="2618881607"/>
              </p:ext>
            </p:extLst>
          </p:nvPr>
        </p:nvGraphicFramePr>
        <p:xfrm>
          <a:off x="4250903" y="1341438"/>
          <a:ext cx="4473997" cy="4860510"/>
        </p:xfrm>
        <a:graphic>
          <a:graphicData uri="http://schemas.openxmlformats.org/drawingml/2006/table">
            <a:tbl>
              <a:tblPr/>
              <a:tblGrid>
                <a:gridCol w="1527075">
                  <a:extLst>
                    <a:ext uri="{9D8B030D-6E8A-4147-A177-3AD203B41FA5}">
                      <a16:colId xmlns:a16="http://schemas.microsoft.com/office/drawing/2014/main" val="269957711"/>
                    </a:ext>
                  </a:extLst>
                </a:gridCol>
                <a:gridCol w="1567039">
                  <a:extLst>
                    <a:ext uri="{9D8B030D-6E8A-4147-A177-3AD203B41FA5}">
                      <a16:colId xmlns:a16="http://schemas.microsoft.com/office/drawing/2014/main" val="3665298846"/>
                    </a:ext>
                  </a:extLst>
                </a:gridCol>
                <a:gridCol w="1379883">
                  <a:extLst>
                    <a:ext uri="{9D8B030D-6E8A-4147-A177-3AD203B41FA5}">
                      <a16:colId xmlns:a16="http://schemas.microsoft.com/office/drawing/2014/main" val="2768352575"/>
                    </a:ext>
                  </a:extLst>
                </a:gridCol>
              </a:tblGrid>
              <a:tr h="189032">
                <a:tc>
                  <a:txBody>
                    <a:bodyPr/>
                    <a:lstStyle/>
                    <a:p>
                      <a:pPr algn="ctr" fontAlgn="ctr"/>
                      <a:r>
                        <a:rPr lang="da-DK" sz="1200" b="1" i="0" u="none" strike="noStrike" dirty="0">
                          <a:solidFill>
                            <a:srgbClr val="000000"/>
                          </a:solidFill>
                          <a:effectLst/>
                          <a:latin typeface="Arial" panose="020B0604020202020204" pitchFamily="34" charset="0"/>
                        </a:rPr>
                        <a:t>Land</a:t>
                      </a:r>
                    </a:p>
                  </a:txBody>
                  <a:tcPr marL="0" marR="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fontAlgn="ctr"/>
                      <a:r>
                        <a:rPr lang="da-DK" sz="1200" b="1" i="0" u="none" strike="noStrike" dirty="0">
                          <a:solidFill>
                            <a:srgbClr val="000000"/>
                          </a:solidFill>
                          <a:effectLst/>
                          <a:latin typeface="Arial" panose="020B0604020202020204" pitchFamily="34" charset="0"/>
                        </a:rPr>
                        <a:t>PEF Alt (2015)</a:t>
                      </a:r>
                    </a:p>
                  </a:txBody>
                  <a:tcPr marL="0" marR="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fontAlgn="ctr"/>
                      <a:r>
                        <a:rPr lang="da-DK" sz="1200" b="1" i="0" u="none" strike="noStrike" dirty="0">
                          <a:solidFill>
                            <a:srgbClr val="000000"/>
                          </a:solidFill>
                          <a:effectLst/>
                          <a:latin typeface="Arial" panose="020B0604020202020204" pitchFamily="34" charset="0"/>
                        </a:rPr>
                        <a:t>In Juli 2018</a:t>
                      </a:r>
                    </a:p>
                  </a:txBody>
                  <a:tcPr marL="0" marR="0" marT="0" marB="0" anchor="ctr">
                    <a:lnL>
                      <a:noFill/>
                    </a:lnL>
                    <a:lnR>
                      <a:noFill/>
                    </a:lnR>
                    <a:lnT>
                      <a:noFill/>
                    </a:lnT>
                    <a:lnB>
                      <a:noFill/>
                    </a:lnB>
                    <a:solidFill>
                      <a:srgbClr val="ED7D31"/>
                    </a:solidFill>
                  </a:tcPr>
                </a:tc>
                <a:extLst>
                  <a:ext uri="{0D108BD9-81ED-4DB2-BD59-A6C34878D82A}">
                    <a16:rowId xmlns:a16="http://schemas.microsoft.com/office/drawing/2014/main" val="2779941952"/>
                  </a:ext>
                </a:extLst>
              </a:tr>
              <a:tr h="201235">
                <a:tc>
                  <a:txBody>
                    <a:bodyPr/>
                    <a:lstStyle/>
                    <a:p>
                      <a:pPr algn="l" fontAlgn="ctr"/>
                      <a:r>
                        <a:rPr lang="da-DK" sz="1200" b="0" i="0" u="none" strike="noStrike">
                          <a:solidFill>
                            <a:srgbClr val="000000"/>
                          </a:solidFill>
                          <a:effectLst/>
                          <a:latin typeface="Arial" panose="020B0604020202020204" pitchFamily="34" charset="0"/>
                        </a:rPr>
                        <a:t>Austria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1" u="none" strike="noStrike">
                          <a:solidFill>
                            <a:srgbClr val="000000"/>
                          </a:solidFill>
                          <a:effectLst/>
                          <a:latin typeface="Arial" panose="020B0604020202020204" pitchFamily="34" charset="0"/>
                        </a:rPr>
                        <a:t>1,91</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1" i="0" u="none" strike="noStrike">
                          <a:solidFill>
                            <a:srgbClr val="00B050"/>
                          </a:solidFill>
                          <a:effectLst/>
                          <a:latin typeface="Arial" panose="020B0604020202020204" pitchFamily="34" charset="0"/>
                        </a:rPr>
                        <a:t>1,8</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a:noFill/>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926705807"/>
                  </a:ext>
                </a:extLst>
              </a:tr>
              <a:tr h="201235">
                <a:tc>
                  <a:txBody>
                    <a:bodyPr/>
                    <a:lstStyle/>
                    <a:p>
                      <a:pPr algn="l" fontAlgn="ctr"/>
                      <a:r>
                        <a:rPr lang="da-DK" sz="1200" b="0" i="0" u="none" strike="noStrike">
                          <a:solidFill>
                            <a:srgbClr val="000000"/>
                          </a:solidFill>
                          <a:effectLst/>
                          <a:latin typeface="Arial" panose="020B0604020202020204" pitchFamily="34" charset="0"/>
                        </a:rPr>
                        <a:t>Belgium</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a:solidFill>
                            <a:srgbClr val="000000"/>
                          </a:solidFill>
                          <a:effectLst/>
                          <a:latin typeface="Arial" panose="020B0604020202020204" pitchFamily="34" charset="0"/>
                        </a:rPr>
                        <a:t>2,20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a:solidFill>
                            <a:srgbClr val="000000"/>
                          </a:solidFill>
                          <a:effectLst/>
                          <a:latin typeface="Arial" panose="020B0604020202020204" pitchFamily="34" charset="0"/>
                        </a:rPr>
                        <a:t>2,2</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69622590"/>
                  </a:ext>
                </a:extLst>
              </a:tr>
              <a:tr h="201235">
                <a:tc>
                  <a:txBody>
                    <a:bodyPr/>
                    <a:lstStyle/>
                    <a:p>
                      <a:pPr algn="l" fontAlgn="ctr"/>
                      <a:r>
                        <a:rPr lang="da-DK" sz="1200" b="0" i="0" u="none" strike="noStrike">
                          <a:solidFill>
                            <a:srgbClr val="000000"/>
                          </a:solidFill>
                          <a:effectLst/>
                          <a:latin typeface="Arial" panose="020B0604020202020204" pitchFamily="34" charset="0"/>
                        </a:rPr>
                        <a:t>Croatia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1" u="none" strike="noStrike">
                          <a:solidFill>
                            <a:srgbClr val="000000"/>
                          </a:solidFill>
                          <a:effectLst/>
                          <a:latin typeface="Arial" panose="020B0604020202020204" pitchFamily="34" charset="0"/>
                        </a:rPr>
                        <a:t>3,00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1" i="0" u="none" strike="noStrike">
                          <a:solidFill>
                            <a:srgbClr val="00B050"/>
                          </a:solidFill>
                          <a:effectLst/>
                          <a:latin typeface="Arial" panose="020B0604020202020204" pitchFamily="34" charset="0"/>
                        </a:rPr>
                        <a:t>1,614</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072209355"/>
                  </a:ext>
                </a:extLst>
              </a:tr>
              <a:tr h="201235">
                <a:tc>
                  <a:txBody>
                    <a:bodyPr/>
                    <a:lstStyle/>
                    <a:p>
                      <a:pPr algn="l" fontAlgn="ctr"/>
                      <a:r>
                        <a:rPr lang="da-DK" sz="1200" b="0" i="0" u="none" strike="noStrike">
                          <a:solidFill>
                            <a:srgbClr val="000000"/>
                          </a:solidFill>
                          <a:effectLst/>
                          <a:latin typeface="Arial" panose="020B0604020202020204" pitchFamily="34" charset="0"/>
                        </a:rPr>
                        <a:t>Czech Republic</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3,00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3</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4072211087"/>
                  </a:ext>
                </a:extLst>
              </a:tr>
              <a:tr h="224455">
                <a:tc>
                  <a:txBody>
                    <a:bodyPr/>
                    <a:lstStyle/>
                    <a:p>
                      <a:pPr algn="l" fontAlgn="ctr"/>
                      <a:r>
                        <a:rPr lang="da-DK" sz="1200" b="0" i="0" u="none" strike="noStrike">
                          <a:solidFill>
                            <a:srgbClr val="000000"/>
                          </a:solidFill>
                          <a:effectLst/>
                          <a:latin typeface="Arial" panose="020B0604020202020204" pitchFamily="34" charset="0"/>
                        </a:rPr>
                        <a:t>Denmark</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dirty="0">
                          <a:solidFill>
                            <a:srgbClr val="000000"/>
                          </a:solidFill>
                          <a:effectLst/>
                          <a:latin typeface="Arial" panose="020B0604020202020204" pitchFamily="34" charset="0"/>
                        </a:rPr>
                        <a:t>2,50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1" i="0" u="none" strike="noStrike">
                          <a:solidFill>
                            <a:srgbClr val="00B050"/>
                          </a:solidFill>
                          <a:effectLst/>
                          <a:latin typeface="Arial" panose="020B0604020202020204" pitchFamily="34" charset="0"/>
                        </a:rPr>
                        <a:t>1,9</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651706000"/>
                  </a:ext>
                </a:extLst>
              </a:tr>
              <a:tr h="208975">
                <a:tc>
                  <a:txBody>
                    <a:bodyPr/>
                    <a:lstStyle/>
                    <a:p>
                      <a:pPr algn="l" fontAlgn="ctr"/>
                      <a:r>
                        <a:rPr lang="da-DK" sz="1200" b="0" i="0" u="none" strike="noStrike">
                          <a:solidFill>
                            <a:srgbClr val="000000"/>
                          </a:solidFill>
                          <a:effectLst/>
                          <a:latin typeface="Arial" panose="020B0604020202020204" pitchFamily="34" charset="0"/>
                        </a:rPr>
                        <a:t>Estonia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1" u="none" strike="noStrike">
                          <a:solidFill>
                            <a:srgbClr val="000000"/>
                          </a:solidFill>
                          <a:effectLst/>
                          <a:latin typeface="Arial" panose="020B0604020202020204" pitchFamily="34" charset="0"/>
                        </a:rPr>
                        <a:t>2,00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1" i="0" u="none" strike="noStrike">
                          <a:solidFill>
                            <a:srgbClr val="FF0000"/>
                          </a:solidFill>
                          <a:effectLst/>
                          <a:latin typeface="Arial" panose="020B0604020202020204" pitchFamily="34" charset="0"/>
                        </a:rPr>
                        <a:t>2,5</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3404737402"/>
                  </a:ext>
                </a:extLst>
              </a:tr>
              <a:tr h="201235">
                <a:tc>
                  <a:txBody>
                    <a:bodyPr/>
                    <a:lstStyle/>
                    <a:p>
                      <a:pPr algn="l" fontAlgn="ctr"/>
                      <a:r>
                        <a:rPr lang="da-DK" sz="1200" b="0" i="0" u="none" strike="noStrike">
                          <a:solidFill>
                            <a:srgbClr val="000000"/>
                          </a:solidFill>
                          <a:effectLst/>
                          <a:latin typeface="Arial" panose="020B0604020202020204" pitchFamily="34" charset="0"/>
                        </a:rPr>
                        <a:t>Finland</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1" u="none" strike="noStrike">
                          <a:solidFill>
                            <a:srgbClr val="000000"/>
                          </a:solidFill>
                          <a:effectLst/>
                          <a:latin typeface="Arial" panose="020B0604020202020204" pitchFamily="34" charset="0"/>
                        </a:rPr>
                        <a:t>1,70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1" i="0" u="none" strike="noStrike">
                          <a:solidFill>
                            <a:srgbClr val="00B050"/>
                          </a:solidFill>
                          <a:effectLst/>
                          <a:latin typeface="Arial" panose="020B0604020202020204" pitchFamily="34" charset="0"/>
                        </a:rPr>
                        <a:t>1,2</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509777389"/>
                  </a:ext>
                </a:extLst>
              </a:tr>
              <a:tr h="208975">
                <a:tc>
                  <a:txBody>
                    <a:bodyPr/>
                    <a:lstStyle/>
                    <a:p>
                      <a:pPr algn="l" fontAlgn="ctr"/>
                      <a:r>
                        <a:rPr lang="da-DK" sz="1200" b="0" i="0" u="none" strike="noStrike">
                          <a:solidFill>
                            <a:srgbClr val="000000"/>
                          </a:solidFill>
                          <a:effectLst/>
                          <a:latin typeface="Arial" panose="020B0604020202020204" pitchFamily="34" charset="0"/>
                        </a:rPr>
                        <a:t>France</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2,58</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2,58</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043704910"/>
                  </a:ext>
                </a:extLst>
              </a:tr>
              <a:tr h="208975">
                <a:tc>
                  <a:txBody>
                    <a:bodyPr/>
                    <a:lstStyle/>
                    <a:p>
                      <a:pPr algn="l" fontAlgn="ctr"/>
                      <a:r>
                        <a:rPr lang="da-DK" sz="1200" b="0" i="0" u="none" strike="noStrike">
                          <a:solidFill>
                            <a:srgbClr val="000000"/>
                          </a:solidFill>
                          <a:effectLst/>
                          <a:latin typeface="Arial" panose="020B0604020202020204" pitchFamily="34" charset="0"/>
                        </a:rPr>
                        <a:t>Germany</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a:solidFill>
                            <a:srgbClr val="000000"/>
                          </a:solidFill>
                          <a:effectLst/>
                          <a:latin typeface="Arial" panose="020B0604020202020204" pitchFamily="34" charset="0"/>
                        </a:rPr>
                        <a:t>1,9</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1" i="0" u="none" strike="noStrike">
                          <a:solidFill>
                            <a:srgbClr val="00B050"/>
                          </a:solidFill>
                          <a:effectLst/>
                          <a:latin typeface="Arial" panose="020B0604020202020204" pitchFamily="34" charset="0"/>
                        </a:rPr>
                        <a:t>1,8</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482112277"/>
                  </a:ext>
                </a:extLst>
              </a:tr>
              <a:tr h="208975">
                <a:tc>
                  <a:txBody>
                    <a:bodyPr/>
                    <a:lstStyle/>
                    <a:p>
                      <a:pPr algn="l" fontAlgn="ctr"/>
                      <a:r>
                        <a:rPr lang="da-DK" sz="1200" b="0" i="0" u="none" strike="noStrike">
                          <a:solidFill>
                            <a:srgbClr val="000000"/>
                          </a:solidFill>
                          <a:effectLst/>
                          <a:latin typeface="Arial" panose="020B0604020202020204" pitchFamily="34" charset="0"/>
                        </a:rPr>
                        <a:t>Hungary</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1" u="none" strike="noStrike">
                          <a:solidFill>
                            <a:srgbClr val="000000"/>
                          </a:solidFill>
                          <a:effectLst/>
                          <a:latin typeface="Arial" panose="020B0604020202020204" pitchFamily="34" charset="0"/>
                        </a:rPr>
                        <a:t>2,5</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a:solidFill>
                            <a:srgbClr val="000000"/>
                          </a:solidFill>
                          <a:effectLst/>
                          <a:latin typeface="Arial" panose="020B0604020202020204" pitchFamily="34" charset="0"/>
                        </a:rPr>
                        <a:t>2,5</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7325159"/>
                  </a:ext>
                </a:extLst>
              </a:tr>
              <a:tr h="232195">
                <a:tc>
                  <a:txBody>
                    <a:bodyPr/>
                    <a:lstStyle/>
                    <a:p>
                      <a:pPr algn="l" fontAlgn="ctr"/>
                      <a:r>
                        <a:rPr lang="da-DK" sz="1200" b="0" i="0" u="none" strike="noStrike">
                          <a:solidFill>
                            <a:srgbClr val="000000"/>
                          </a:solidFill>
                          <a:effectLst/>
                          <a:latin typeface="Arial" panose="020B0604020202020204" pitchFamily="34" charset="0"/>
                        </a:rPr>
                        <a:t>Italy</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2,30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1" i="0" u="none" strike="noStrike">
                          <a:solidFill>
                            <a:srgbClr val="00B050"/>
                          </a:solidFill>
                          <a:effectLst/>
                          <a:latin typeface="Arial" panose="020B0604020202020204" pitchFamily="34" charset="0"/>
                        </a:rPr>
                        <a:t>2,17</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3561234765"/>
                  </a:ext>
                </a:extLst>
              </a:tr>
              <a:tr h="208975">
                <a:tc>
                  <a:txBody>
                    <a:bodyPr/>
                    <a:lstStyle/>
                    <a:p>
                      <a:pPr algn="l" fontAlgn="ctr"/>
                      <a:r>
                        <a:rPr lang="da-DK" sz="1200" b="0" i="0" u="none" strike="noStrike">
                          <a:solidFill>
                            <a:srgbClr val="000000"/>
                          </a:solidFill>
                          <a:effectLst/>
                          <a:latin typeface="Arial" panose="020B0604020202020204" pitchFamily="34" charset="0"/>
                        </a:rPr>
                        <a:t>Latvia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1" u="none" strike="noStrike">
                          <a:solidFill>
                            <a:srgbClr val="000000"/>
                          </a:solidFill>
                          <a:effectLst/>
                          <a:latin typeface="Arial" panose="020B0604020202020204" pitchFamily="34" charset="0"/>
                        </a:rPr>
                        <a:t>2,00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a:solidFill>
                            <a:srgbClr val="000000"/>
                          </a:solidFill>
                          <a:effectLst/>
                          <a:latin typeface="Arial" panose="020B0604020202020204" pitchFamily="34" charset="0"/>
                        </a:rPr>
                        <a:t>2</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37077521"/>
                  </a:ext>
                </a:extLst>
              </a:tr>
              <a:tr h="208975">
                <a:tc>
                  <a:txBody>
                    <a:bodyPr/>
                    <a:lstStyle/>
                    <a:p>
                      <a:pPr algn="l" fontAlgn="ctr"/>
                      <a:r>
                        <a:rPr lang="da-DK" sz="1200" b="0" i="0" u="none" strike="noStrike">
                          <a:solidFill>
                            <a:srgbClr val="000000"/>
                          </a:solidFill>
                          <a:effectLst/>
                          <a:latin typeface="Arial" panose="020B0604020202020204" pitchFamily="34" charset="0"/>
                        </a:rPr>
                        <a:t>Lithuania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1" u="none" strike="noStrike">
                          <a:solidFill>
                            <a:srgbClr val="000000"/>
                          </a:solidFill>
                          <a:effectLst/>
                          <a:latin typeface="Arial" panose="020B0604020202020204" pitchFamily="34" charset="0"/>
                        </a:rPr>
                        <a:t>2,00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a:solidFill>
                            <a:srgbClr val="000000"/>
                          </a:solidFill>
                          <a:effectLst/>
                          <a:latin typeface="Arial" panose="020B0604020202020204" pitchFamily="34" charset="0"/>
                        </a:rPr>
                        <a:t>2</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323203222"/>
                  </a:ext>
                </a:extLst>
              </a:tr>
              <a:tr h="208975">
                <a:tc>
                  <a:txBody>
                    <a:bodyPr/>
                    <a:lstStyle/>
                    <a:p>
                      <a:pPr algn="l" fontAlgn="ctr"/>
                      <a:r>
                        <a:rPr lang="da-DK" sz="1200" b="0" i="0" u="none" strike="noStrike">
                          <a:solidFill>
                            <a:srgbClr val="000000"/>
                          </a:solidFill>
                          <a:effectLst/>
                          <a:latin typeface="Arial" panose="020B0604020202020204" pitchFamily="34" charset="0"/>
                        </a:rPr>
                        <a:t>Norway</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dirty="0">
                          <a:solidFill>
                            <a:srgbClr val="000000"/>
                          </a:solidFill>
                          <a:effectLst/>
                          <a:latin typeface="Arial" panose="020B0604020202020204" pitchFamily="34" charset="0"/>
                        </a:rPr>
                        <a:t>1,54</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dirty="0" err="1">
                          <a:solidFill>
                            <a:srgbClr val="000000"/>
                          </a:solidFill>
                          <a:effectLst/>
                          <a:latin typeface="Arial" panose="020B0604020202020204" pitchFamily="34" charset="0"/>
                        </a:rPr>
                        <a:t>Nicht</a:t>
                      </a:r>
                      <a:r>
                        <a:rPr lang="da-DK" sz="1200" b="0" i="0" u="none" strike="noStrike" dirty="0">
                          <a:solidFill>
                            <a:srgbClr val="000000"/>
                          </a:solidFill>
                          <a:effectLst/>
                          <a:latin typeface="Arial" panose="020B0604020202020204" pitchFamily="34" charset="0"/>
                        </a:rPr>
                        <a:t> </a:t>
                      </a:r>
                      <a:r>
                        <a:rPr lang="da-DK" sz="1200" b="0" i="0" u="none" strike="noStrike" dirty="0" err="1">
                          <a:solidFill>
                            <a:srgbClr val="000000"/>
                          </a:solidFill>
                          <a:effectLst/>
                          <a:latin typeface="Arial" panose="020B0604020202020204" pitchFamily="34" charset="0"/>
                        </a:rPr>
                        <a:t>benutzt</a:t>
                      </a:r>
                      <a:endParaRPr lang="da-DK" sz="12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266459025"/>
                  </a:ext>
                </a:extLst>
              </a:tr>
              <a:tr h="208975">
                <a:tc>
                  <a:txBody>
                    <a:bodyPr/>
                    <a:lstStyle/>
                    <a:p>
                      <a:pPr algn="l" fontAlgn="ctr"/>
                      <a:r>
                        <a:rPr lang="da-DK" sz="1200" b="0" i="0" u="none" strike="noStrike">
                          <a:solidFill>
                            <a:srgbClr val="000000"/>
                          </a:solidFill>
                          <a:effectLst/>
                          <a:latin typeface="Arial" panose="020B0604020202020204" pitchFamily="34" charset="0"/>
                        </a:rPr>
                        <a:t>Poland</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1" u="none" strike="noStrike" dirty="0">
                          <a:solidFill>
                            <a:srgbClr val="000000"/>
                          </a:solidFill>
                          <a:effectLst/>
                          <a:latin typeface="Arial" panose="020B0604020202020204" pitchFamily="34" charset="0"/>
                        </a:rPr>
                        <a:t>2,60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1" i="0" u="none" strike="noStrike">
                          <a:solidFill>
                            <a:srgbClr val="FF0000"/>
                          </a:solidFill>
                          <a:effectLst/>
                          <a:latin typeface="Arial" panose="020B0604020202020204" pitchFamily="34" charset="0"/>
                        </a:rPr>
                        <a:t>3</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50836837"/>
                  </a:ext>
                </a:extLst>
              </a:tr>
              <a:tr h="208975">
                <a:tc>
                  <a:txBody>
                    <a:bodyPr/>
                    <a:lstStyle/>
                    <a:p>
                      <a:pPr algn="l" fontAlgn="ctr"/>
                      <a:r>
                        <a:rPr lang="da-DK" sz="1200" b="0" i="0" u="none" strike="noStrike">
                          <a:solidFill>
                            <a:srgbClr val="000000"/>
                          </a:solidFill>
                          <a:effectLst/>
                          <a:latin typeface="Arial" panose="020B0604020202020204" pitchFamily="34" charset="0"/>
                        </a:rPr>
                        <a:t>Romania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1" u="none" strike="noStrike">
                          <a:solidFill>
                            <a:srgbClr val="000000"/>
                          </a:solidFill>
                          <a:effectLst/>
                          <a:latin typeface="Arial" panose="020B0604020202020204" pitchFamily="34" charset="0"/>
                        </a:rPr>
                        <a:t>2,50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1" i="0" u="none" strike="noStrike">
                          <a:solidFill>
                            <a:srgbClr val="FF0000"/>
                          </a:solidFill>
                          <a:effectLst/>
                          <a:latin typeface="Arial" panose="020B0604020202020204" pitchFamily="34" charset="0"/>
                        </a:rPr>
                        <a:t>2,8</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144910035"/>
                  </a:ext>
                </a:extLst>
              </a:tr>
              <a:tr h="208975">
                <a:tc>
                  <a:txBody>
                    <a:bodyPr/>
                    <a:lstStyle/>
                    <a:p>
                      <a:pPr algn="l" fontAlgn="ctr"/>
                      <a:r>
                        <a:rPr lang="da-DK" sz="1200" b="0" i="0" u="none" strike="noStrike">
                          <a:solidFill>
                            <a:srgbClr val="000000"/>
                          </a:solidFill>
                          <a:effectLst/>
                          <a:latin typeface="Arial" panose="020B0604020202020204" pitchFamily="34" charset="0"/>
                        </a:rPr>
                        <a:t>Slovakia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1" u="none" strike="noStrike">
                          <a:solidFill>
                            <a:srgbClr val="000000"/>
                          </a:solidFill>
                          <a:effectLst/>
                          <a:latin typeface="Arial" panose="020B0604020202020204" pitchFamily="34" charset="0"/>
                        </a:rPr>
                        <a:t>2,76</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1" i="0" u="none" strike="noStrike">
                          <a:solidFill>
                            <a:srgbClr val="00B050"/>
                          </a:solidFill>
                          <a:effectLst/>
                          <a:latin typeface="Arial" panose="020B0604020202020204" pitchFamily="34" charset="0"/>
                        </a:rPr>
                        <a:t>2,2</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701300947"/>
                  </a:ext>
                </a:extLst>
              </a:tr>
              <a:tr h="208975">
                <a:tc>
                  <a:txBody>
                    <a:bodyPr/>
                    <a:lstStyle/>
                    <a:p>
                      <a:pPr algn="l" fontAlgn="ctr"/>
                      <a:r>
                        <a:rPr lang="da-DK" sz="1200" b="0" i="0" u="none" strike="noStrike">
                          <a:solidFill>
                            <a:srgbClr val="000000"/>
                          </a:solidFill>
                          <a:effectLst/>
                          <a:latin typeface="Arial" panose="020B0604020202020204" pitchFamily="34" charset="0"/>
                        </a:rPr>
                        <a:t>Slovenia</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1" u="none" strike="noStrike">
                          <a:solidFill>
                            <a:srgbClr val="000000"/>
                          </a:solidFill>
                          <a:effectLst/>
                          <a:latin typeface="Arial" panose="020B0604020202020204" pitchFamily="34" charset="0"/>
                        </a:rPr>
                        <a:t>2,50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2,5</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3843845813"/>
                  </a:ext>
                </a:extLst>
              </a:tr>
              <a:tr h="239935">
                <a:tc>
                  <a:txBody>
                    <a:bodyPr/>
                    <a:lstStyle/>
                    <a:p>
                      <a:pPr algn="l" fontAlgn="ctr"/>
                      <a:r>
                        <a:rPr lang="da-DK" sz="1200" b="0" i="0" u="none" strike="noStrike">
                          <a:solidFill>
                            <a:srgbClr val="000000"/>
                          </a:solidFill>
                          <a:effectLst/>
                          <a:latin typeface="Arial" panose="020B0604020202020204" pitchFamily="34" charset="0"/>
                        </a:rPr>
                        <a:t>Sweden</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2,50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1" i="0" u="none" strike="noStrike">
                          <a:solidFill>
                            <a:srgbClr val="00B050"/>
                          </a:solidFill>
                          <a:effectLst/>
                          <a:latin typeface="Arial" panose="020B0604020202020204" pitchFamily="34" charset="0"/>
                        </a:rPr>
                        <a:t>1,6</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4123701790"/>
                  </a:ext>
                </a:extLst>
              </a:tr>
              <a:tr h="208975">
                <a:tc>
                  <a:txBody>
                    <a:bodyPr/>
                    <a:lstStyle/>
                    <a:p>
                      <a:pPr algn="l" fontAlgn="ctr"/>
                      <a:r>
                        <a:rPr lang="da-DK" sz="1200" b="0" i="0" u="none" strike="noStrike">
                          <a:solidFill>
                            <a:srgbClr val="000000"/>
                          </a:solidFill>
                          <a:effectLst/>
                          <a:latin typeface="Arial" panose="020B0604020202020204" pitchFamily="34" charset="0"/>
                        </a:rPr>
                        <a:t>The Netherlands </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0" i="0" u="none" strike="noStrike">
                          <a:solidFill>
                            <a:srgbClr val="000000"/>
                          </a:solidFill>
                          <a:effectLst/>
                          <a:latin typeface="Arial" panose="020B0604020202020204" pitchFamily="34" charset="0"/>
                        </a:rPr>
                        <a:t>2,00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200" b="1" i="0" u="none" strike="noStrike">
                          <a:solidFill>
                            <a:srgbClr val="FF0000"/>
                          </a:solidFill>
                          <a:effectLst/>
                          <a:latin typeface="Arial" panose="020B0604020202020204" pitchFamily="34" charset="0"/>
                        </a:rPr>
                        <a:t>2,14</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2972945026"/>
                  </a:ext>
                </a:extLst>
              </a:tr>
              <a:tr h="208975">
                <a:tc>
                  <a:txBody>
                    <a:bodyPr/>
                    <a:lstStyle/>
                    <a:p>
                      <a:pPr algn="l" fontAlgn="ctr"/>
                      <a:r>
                        <a:rPr lang="da-DK" sz="1200" b="0" i="0" u="none" strike="noStrike">
                          <a:solidFill>
                            <a:srgbClr val="000000"/>
                          </a:solidFill>
                          <a:effectLst/>
                          <a:latin typeface="Arial" panose="020B0604020202020204" pitchFamily="34" charset="0"/>
                        </a:rPr>
                        <a:t>UK</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ctr" fontAlgn="ctr"/>
                      <a:r>
                        <a:rPr lang="da-DK" sz="1200" b="0" i="0" u="none" strike="noStrike">
                          <a:solidFill>
                            <a:srgbClr val="000000"/>
                          </a:solidFill>
                          <a:effectLst/>
                          <a:latin typeface="Arial" panose="020B0604020202020204" pitchFamily="34" charset="0"/>
                        </a:rPr>
                        <a:t>2,50</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da-DK" sz="1200" b="1" i="0" u="none" strike="noStrike">
                          <a:solidFill>
                            <a:srgbClr val="FF0000"/>
                          </a:solidFill>
                          <a:effectLst/>
                          <a:latin typeface="Arial" panose="020B0604020202020204" pitchFamily="34" charset="0"/>
                        </a:rPr>
                        <a:t>3,07</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558633454"/>
                  </a:ext>
                </a:extLst>
              </a:tr>
              <a:tr h="252043">
                <a:tc>
                  <a:txBody>
                    <a:bodyPr/>
                    <a:lstStyle/>
                    <a:p>
                      <a:pPr algn="l" fontAlgn="ctr"/>
                      <a:r>
                        <a:rPr lang="da-DK" sz="1600" b="1" i="0" u="none" strike="noStrike">
                          <a:solidFill>
                            <a:srgbClr val="000000"/>
                          </a:solidFill>
                          <a:effectLst/>
                          <a:latin typeface="Arial" panose="020B0604020202020204" pitchFamily="34" charset="0"/>
                        </a:rPr>
                        <a:t>Avr.</a:t>
                      </a: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fontAlgn="ctr"/>
                      <a:r>
                        <a:rPr lang="da-DK" sz="1600" b="1" i="1" u="none" strike="noStrike">
                          <a:solidFill>
                            <a:srgbClr val="000000"/>
                          </a:solidFill>
                          <a:effectLst/>
                          <a:latin typeface="Arial" panose="020B0604020202020204" pitchFamily="34" charset="0"/>
                        </a:rPr>
                        <a:t>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a-DK" sz="1600" b="1" i="0" u="none" strike="noStrike" dirty="0">
                          <a:solidFill>
                            <a:srgbClr val="00B050"/>
                          </a:solidFill>
                          <a:effectLst/>
                          <a:latin typeface="Arial" panose="020B060402020202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333247"/>
                  </a:ext>
                </a:extLst>
              </a:tr>
            </a:tbl>
          </a:graphicData>
        </a:graphic>
      </p:graphicFrame>
    </p:spTree>
    <p:extLst>
      <p:ext uri="{BB962C8B-B14F-4D97-AF65-F5344CB8AC3E}">
        <p14:creationId xmlns:p14="http://schemas.microsoft.com/office/powerpoint/2010/main" val="246349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160F3-EC4C-4DCC-95A0-CCF8DEC0F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43" y="1344606"/>
            <a:ext cx="8330836" cy="3306639"/>
          </a:xfrm>
          <a:prstGeom prst="rect">
            <a:avLst/>
          </a:prstGeom>
        </p:spPr>
      </p:pic>
      <p:sp>
        <p:nvSpPr>
          <p:cNvPr id="2" name="Content Placeholder 1">
            <a:extLst>
              <a:ext uri="{FF2B5EF4-FFF2-40B4-BE49-F238E27FC236}">
                <a16:creationId xmlns:a16="http://schemas.microsoft.com/office/drawing/2014/main" id="{8E292085-09D0-46D4-ACCD-AE19B5A957F1}"/>
              </a:ext>
            </a:extLst>
          </p:cNvPr>
          <p:cNvSpPr>
            <a:spLocks noGrp="1"/>
          </p:cNvSpPr>
          <p:nvPr>
            <p:ph idx="1"/>
          </p:nvPr>
        </p:nvSpPr>
        <p:spPr>
          <a:xfrm>
            <a:off x="419100" y="1341438"/>
            <a:ext cx="5399809" cy="4660900"/>
          </a:xfrm>
        </p:spPr>
        <p:txBody>
          <a:bodyPr/>
          <a:lstStyle/>
          <a:p>
            <a:pPr marL="0" indent="0">
              <a:buNone/>
            </a:pPr>
            <a:r>
              <a:rPr lang="de-AT" sz="1400" dirty="0"/>
              <a:t>Die Kommission hat beschlossen, den PEF-Wert und die Methodik der Energieeffizienzrichtlinie zu überprüfen, </a:t>
            </a:r>
            <a:r>
              <a:rPr lang="de-AT" sz="1400" b="1" dirty="0">
                <a:solidFill>
                  <a:schemeClr val="bg1">
                    <a:lumMod val="50000"/>
                  </a:schemeClr>
                </a:solidFill>
              </a:rPr>
              <a:t>um</a:t>
            </a:r>
            <a:r>
              <a:rPr lang="de-AT" sz="1400" b="1" dirty="0"/>
              <a:t> </a:t>
            </a:r>
            <a:r>
              <a:rPr lang="de-AT" sz="1400" b="1" dirty="0">
                <a:solidFill>
                  <a:schemeClr val="bg1">
                    <a:lumMod val="50000"/>
                  </a:schemeClr>
                </a:solidFill>
              </a:rPr>
              <a:t>den EU-Energiemix, insbesondere den heutigen Anteil erneuerbarer Energien an der Stromerzeugung und seinen starken Anstieg in naher Zukunft, besser widerzuspiegeln.</a:t>
            </a:r>
            <a:endParaRPr lang="da-DK" sz="1400" b="1" dirty="0">
              <a:solidFill>
                <a:schemeClr val="bg1">
                  <a:lumMod val="50000"/>
                </a:schemeClr>
              </a:solidFill>
            </a:endParaRPr>
          </a:p>
        </p:txBody>
      </p:sp>
      <p:sp>
        <p:nvSpPr>
          <p:cNvPr id="3" name="Title 2">
            <a:extLst>
              <a:ext uri="{FF2B5EF4-FFF2-40B4-BE49-F238E27FC236}">
                <a16:creationId xmlns:a16="http://schemas.microsoft.com/office/drawing/2014/main" id="{43FEB3E3-C1A2-4C8D-8D3E-EC1BF71B6263}"/>
              </a:ext>
            </a:extLst>
          </p:cNvPr>
          <p:cNvSpPr>
            <a:spLocks noGrp="1"/>
          </p:cNvSpPr>
          <p:nvPr>
            <p:ph type="title"/>
          </p:nvPr>
        </p:nvSpPr>
        <p:spPr/>
        <p:txBody>
          <a:bodyPr/>
          <a:lstStyle/>
          <a:p>
            <a:r>
              <a:rPr lang="en-US" dirty="0" err="1"/>
              <a:t>Zukünftiger</a:t>
            </a:r>
            <a:r>
              <a:rPr lang="en-US" dirty="0"/>
              <a:t> </a:t>
            </a:r>
            <a:r>
              <a:rPr lang="en-US" dirty="0" err="1"/>
              <a:t>Primärenergiefaktor</a:t>
            </a:r>
            <a:r>
              <a:rPr lang="en-US" dirty="0"/>
              <a:t> in EU-</a:t>
            </a:r>
            <a:r>
              <a:rPr lang="en-US" dirty="0" err="1"/>
              <a:t>Ländern</a:t>
            </a:r>
            <a:endParaRPr lang="da-DK" dirty="0"/>
          </a:p>
        </p:txBody>
      </p:sp>
      <p:pic>
        <p:nvPicPr>
          <p:cNvPr id="9" name="Picture 8">
            <a:extLst>
              <a:ext uri="{FF2B5EF4-FFF2-40B4-BE49-F238E27FC236}">
                <a16:creationId xmlns:a16="http://schemas.microsoft.com/office/drawing/2014/main" id="{E1D713C4-5DA9-4EE5-9733-2EEB7E125DFF}"/>
              </a:ext>
            </a:extLst>
          </p:cNvPr>
          <p:cNvPicPr>
            <a:picLocks noChangeAspect="1"/>
          </p:cNvPicPr>
          <p:nvPr/>
        </p:nvPicPr>
        <p:blipFill>
          <a:blip r:embed="rId4"/>
          <a:stretch>
            <a:fillRect/>
          </a:stretch>
        </p:blipFill>
        <p:spPr>
          <a:xfrm>
            <a:off x="5496249" y="4101781"/>
            <a:ext cx="3398639" cy="1985952"/>
          </a:xfrm>
          <a:prstGeom prst="rect">
            <a:avLst/>
          </a:prstGeom>
        </p:spPr>
      </p:pic>
      <p:sp>
        <p:nvSpPr>
          <p:cNvPr id="10" name="Rectangle 9">
            <a:extLst>
              <a:ext uri="{FF2B5EF4-FFF2-40B4-BE49-F238E27FC236}">
                <a16:creationId xmlns:a16="http://schemas.microsoft.com/office/drawing/2014/main" id="{0C380385-FE4F-4910-B5F1-BB5C267E7BA3}"/>
              </a:ext>
            </a:extLst>
          </p:cNvPr>
          <p:cNvSpPr/>
          <p:nvPr/>
        </p:nvSpPr>
        <p:spPr>
          <a:xfrm>
            <a:off x="428443" y="5210352"/>
            <a:ext cx="4761349" cy="834684"/>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dirty="0"/>
              <a:t>Lokal handeln</a:t>
            </a:r>
            <a:endParaRPr lang="da-DK" sz="3600" noProof="0" dirty="0"/>
          </a:p>
        </p:txBody>
      </p:sp>
      <p:sp>
        <p:nvSpPr>
          <p:cNvPr id="4" name="Rectangle 3">
            <a:extLst>
              <a:ext uri="{FF2B5EF4-FFF2-40B4-BE49-F238E27FC236}">
                <a16:creationId xmlns:a16="http://schemas.microsoft.com/office/drawing/2014/main" id="{1151B573-8672-4E3E-B881-18F956CFB15C}"/>
              </a:ext>
            </a:extLst>
          </p:cNvPr>
          <p:cNvSpPr/>
          <p:nvPr/>
        </p:nvSpPr>
        <p:spPr>
          <a:xfrm>
            <a:off x="725557" y="3940191"/>
            <a:ext cx="2564295" cy="707886"/>
          </a:xfrm>
          <a:prstGeom prst="rect">
            <a:avLst/>
          </a:prstGeom>
          <a:solidFill>
            <a:srgbClr val="FFFFFF"/>
          </a:solidFill>
        </p:spPr>
        <p:txBody>
          <a:bodyPr wrap="square">
            <a:spAutoFit/>
          </a:bodyPr>
          <a:lstStyle/>
          <a:p>
            <a:r>
              <a:rPr lang="de-DE" sz="1600" b="1" dirty="0">
                <a:solidFill>
                  <a:srgbClr val="66FF66"/>
                </a:solidFill>
              </a:rPr>
              <a:t>14,8% </a:t>
            </a:r>
            <a:r>
              <a:rPr lang="de-DE" sz="1200" dirty="0"/>
              <a:t>des EU-Stroms, der aus erneuerbaren </a:t>
            </a:r>
            <a:r>
              <a:rPr lang="de-AT" sz="1200" dirty="0"/>
              <a:t>Energiequellen</a:t>
            </a:r>
            <a:r>
              <a:rPr lang="de-DE" sz="1200" dirty="0"/>
              <a:t> erzeugt wird</a:t>
            </a:r>
            <a:endParaRPr lang="da-DK" sz="1200" dirty="0"/>
          </a:p>
        </p:txBody>
      </p:sp>
      <p:sp>
        <p:nvSpPr>
          <p:cNvPr id="11" name="Rectangle 10">
            <a:extLst>
              <a:ext uri="{FF2B5EF4-FFF2-40B4-BE49-F238E27FC236}">
                <a16:creationId xmlns:a16="http://schemas.microsoft.com/office/drawing/2014/main" id="{94C5F6AB-704F-4BD4-8DBA-229DC0E2D633}"/>
              </a:ext>
            </a:extLst>
          </p:cNvPr>
          <p:cNvSpPr/>
          <p:nvPr/>
        </p:nvSpPr>
        <p:spPr>
          <a:xfrm>
            <a:off x="3561071" y="3429000"/>
            <a:ext cx="2564295" cy="738664"/>
          </a:xfrm>
          <a:prstGeom prst="rect">
            <a:avLst/>
          </a:prstGeom>
          <a:solidFill>
            <a:srgbClr val="FFFFFF"/>
          </a:solidFill>
        </p:spPr>
        <p:txBody>
          <a:bodyPr wrap="square">
            <a:spAutoFit/>
          </a:bodyPr>
          <a:lstStyle/>
          <a:p>
            <a:r>
              <a:rPr lang="de-DE" b="1" dirty="0">
                <a:solidFill>
                  <a:srgbClr val="00FF00"/>
                </a:solidFill>
              </a:rPr>
              <a:t>30% </a:t>
            </a:r>
            <a:r>
              <a:rPr lang="de-DE" sz="1200" dirty="0"/>
              <a:t>des EU-Stroms, der aus erneuerbaren </a:t>
            </a:r>
            <a:r>
              <a:rPr lang="de-AT" sz="1200" dirty="0"/>
              <a:t>Energiequellen</a:t>
            </a:r>
            <a:r>
              <a:rPr lang="de-DE" sz="1200" dirty="0"/>
              <a:t> erzeugt wird</a:t>
            </a:r>
            <a:endParaRPr lang="da-DK" sz="1200" dirty="0"/>
          </a:p>
        </p:txBody>
      </p:sp>
      <p:sp>
        <p:nvSpPr>
          <p:cNvPr id="12" name="Rectangle 11">
            <a:extLst>
              <a:ext uri="{FF2B5EF4-FFF2-40B4-BE49-F238E27FC236}">
                <a16:creationId xmlns:a16="http://schemas.microsoft.com/office/drawing/2014/main" id="{0706B274-02AC-412C-AD5F-DEA88112C37B}"/>
              </a:ext>
            </a:extLst>
          </p:cNvPr>
          <p:cNvSpPr/>
          <p:nvPr/>
        </p:nvSpPr>
        <p:spPr>
          <a:xfrm>
            <a:off x="6344809" y="2933224"/>
            <a:ext cx="2380091" cy="830997"/>
          </a:xfrm>
          <a:prstGeom prst="rect">
            <a:avLst/>
          </a:prstGeom>
          <a:solidFill>
            <a:srgbClr val="FFFFFF"/>
          </a:solidFill>
        </p:spPr>
        <p:txBody>
          <a:bodyPr wrap="square">
            <a:spAutoFit/>
          </a:bodyPr>
          <a:lstStyle/>
          <a:p>
            <a:r>
              <a:rPr lang="de-DE" sz="2400" b="1" dirty="0">
                <a:solidFill>
                  <a:srgbClr val="33CC33"/>
                </a:solidFill>
              </a:rPr>
              <a:t>45% </a:t>
            </a:r>
            <a:r>
              <a:rPr lang="de-DE" sz="1200" dirty="0"/>
              <a:t>des EU-Stroms, der aus erneuerbaren </a:t>
            </a:r>
            <a:r>
              <a:rPr lang="de-AT" sz="1200" dirty="0"/>
              <a:t>Energiequellen</a:t>
            </a:r>
            <a:r>
              <a:rPr lang="de-DE" sz="1200" dirty="0"/>
              <a:t> erzeugt wird</a:t>
            </a:r>
            <a:endParaRPr lang="da-DK" sz="1200" dirty="0"/>
          </a:p>
        </p:txBody>
      </p:sp>
    </p:spTree>
    <p:extLst>
      <p:ext uri="{BB962C8B-B14F-4D97-AF65-F5344CB8AC3E}">
        <p14:creationId xmlns:p14="http://schemas.microsoft.com/office/powerpoint/2010/main" val="215940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21642E-9BCF-49B9-8407-1C51F2F49660}"/>
              </a:ext>
            </a:extLst>
          </p:cNvPr>
          <p:cNvPicPr>
            <a:picLocks noChangeAspect="1"/>
          </p:cNvPicPr>
          <p:nvPr/>
        </p:nvPicPr>
        <p:blipFill>
          <a:blip r:embed="rId2"/>
          <a:stretch>
            <a:fillRect/>
          </a:stretch>
        </p:blipFill>
        <p:spPr>
          <a:xfrm>
            <a:off x="749876" y="1570086"/>
            <a:ext cx="7264235" cy="1190625"/>
          </a:xfrm>
          <a:prstGeom prst="rect">
            <a:avLst/>
          </a:prstGeom>
          <a:ln w="19050">
            <a:noFill/>
          </a:ln>
        </p:spPr>
      </p:pic>
      <p:sp>
        <p:nvSpPr>
          <p:cNvPr id="2" name="Content Placeholder 1">
            <a:extLst>
              <a:ext uri="{FF2B5EF4-FFF2-40B4-BE49-F238E27FC236}">
                <a16:creationId xmlns:a16="http://schemas.microsoft.com/office/drawing/2014/main" id="{AC60E830-D959-4741-BB26-89DDDAC7A43E}"/>
              </a:ext>
            </a:extLst>
          </p:cNvPr>
          <p:cNvSpPr>
            <a:spLocks noGrp="1"/>
          </p:cNvSpPr>
          <p:nvPr>
            <p:ph idx="1"/>
          </p:nvPr>
        </p:nvSpPr>
        <p:spPr>
          <a:xfrm>
            <a:off x="415926" y="1341438"/>
            <a:ext cx="8312150" cy="522988"/>
          </a:xfrm>
        </p:spPr>
        <p:txBody>
          <a:bodyPr/>
          <a:lstStyle/>
          <a:p>
            <a:pPr marL="0" indent="0">
              <a:buNone/>
            </a:pPr>
            <a:r>
              <a:rPr lang="de-AT" b="1" dirty="0"/>
              <a:t>Einfache Formel für PEF Elektrische Energie</a:t>
            </a:r>
            <a:endParaRPr lang="da-DK" dirty="0"/>
          </a:p>
        </p:txBody>
      </p:sp>
      <p:sp>
        <p:nvSpPr>
          <p:cNvPr id="3" name="Title 2">
            <a:extLst>
              <a:ext uri="{FF2B5EF4-FFF2-40B4-BE49-F238E27FC236}">
                <a16:creationId xmlns:a16="http://schemas.microsoft.com/office/drawing/2014/main" id="{C1CCA5A9-31E2-436A-87B5-DDBECF8C4046}"/>
              </a:ext>
            </a:extLst>
          </p:cNvPr>
          <p:cNvSpPr>
            <a:spLocks noGrp="1"/>
          </p:cNvSpPr>
          <p:nvPr>
            <p:ph type="title"/>
          </p:nvPr>
        </p:nvSpPr>
        <p:spPr/>
        <p:txBody>
          <a:bodyPr/>
          <a:lstStyle/>
          <a:p>
            <a:r>
              <a:rPr lang="de-AT" dirty="0"/>
              <a:t>Verwendung des Primärenergiefaktors zur Berechnung des Primärenergiebedarfs</a:t>
            </a:r>
            <a:endParaRPr lang="da-DK" dirty="0"/>
          </a:p>
        </p:txBody>
      </p:sp>
      <p:sp>
        <p:nvSpPr>
          <p:cNvPr id="5" name="Rectangle 4">
            <a:extLst>
              <a:ext uri="{FF2B5EF4-FFF2-40B4-BE49-F238E27FC236}">
                <a16:creationId xmlns:a16="http://schemas.microsoft.com/office/drawing/2014/main" id="{46B5909C-4CA2-46A2-AECD-DAA61B719D90}"/>
              </a:ext>
            </a:extLst>
          </p:cNvPr>
          <p:cNvSpPr/>
          <p:nvPr/>
        </p:nvSpPr>
        <p:spPr>
          <a:xfrm>
            <a:off x="305956" y="2885193"/>
            <a:ext cx="8532087" cy="646331"/>
          </a:xfrm>
          <a:prstGeom prst="rect">
            <a:avLst/>
          </a:prstGeom>
        </p:spPr>
        <p:txBody>
          <a:bodyPr wrap="square">
            <a:spAutoFit/>
          </a:bodyPr>
          <a:lstStyle/>
          <a:p>
            <a:r>
              <a:rPr lang="de-AT" b="1" dirty="0"/>
              <a:t>Zur Ermittlung des Primärenergiebedarfs eines Gebäudes (deutsche Beispielformel aus Koblenz NZEB-Projekt)</a:t>
            </a:r>
            <a:endParaRPr lang="en-US" b="1" dirty="0">
              <a:solidFill>
                <a:srgbClr val="0000FF"/>
              </a:solidFill>
            </a:endParaRPr>
          </a:p>
        </p:txBody>
      </p:sp>
      <p:pic>
        <p:nvPicPr>
          <p:cNvPr id="7" name="Picture 6">
            <a:extLst>
              <a:ext uri="{FF2B5EF4-FFF2-40B4-BE49-F238E27FC236}">
                <a16:creationId xmlns:a16="http://schemas.microsoft.com/office/drawing/2014/main" id="{367E8F54-C543-4F1E-97F1-3283427D6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42" y="3710228"/>
            <a:ext cx="7761905" cy="2514286"/>
          </a:xfrm>
          <a:prstGeom prst="rect">
            <a:avLst/>
          </a:prstGeom>
        </p:spPr>
      </p:pic>
      <p:sp>
        <p:nvSpPr>
          <p:cNvPr id="8" name="Rectangle 7">
            <a:extLst>
              <a:ext uri="{FF2B5EF4-FFF2-40B4-BE49-F238E27FC236}">
                <a16:creationId xmlns:a16="http://schemas.microsoft.com/office/drawing/2014/main" id="{5D11A23A-85CF-43E6-BF84-6650E1C01C36}"/>
              </a:ext>
            </a:extLst>
          </p:cNvPr>
          <p:cNvSpPr/>
          <p:nvPr/>
        </p:nvSpPr>
        <p:spPr>
          <a:xfrm>
            <a:off x="1957306" y="4175656"/>
            <a:ext cx="6362114" cy="2062103"/>
          </a:xfrm>
          <a:prstGeom prst="rect">
            <a:avLst/>
          </a:prstGeom>
          <a:solidFill>
            <a:srgbClr val="FFFFFF"/>
          </a:solidFill>
        </p:spPr>
        <p:txBody>
          <a:bodyPr wrap="square">
            <a:spAutoFit/>
          </a:bodyPr>
          <a:lstStyle/>
          <a:p>
            <a:r>
              <a:rPr lang="de-DE" sz="1600" dirty="0"/>
              <a:t>Primärenergiebedarf</a:t>
            </a:r>
          </a:p>
          <a:p>
            <a:r>
              <a:rPr lang="de-DE" sz="1600" dirty="0"/>
              <a:t>Energie zum Heizen benötigt</a:t>
            </a:r>
          </a:p>
          <a:p>
            <a:r>
              <a:rPr lang="de-DE" sz="1600" dirty="0"/>
              <a:t>Energie benötigt für Trinkwasser</a:t>
            </a:r>
          </a:p>
          <a:p>
            <a:r>
              <a:rPr lang="de-DE" sz="1600" dirty="0"/>
              <a:t>Energiebedarf für die Lüftung</a:t>
            </a:r>
          </a:p>
          <a:p>
            <a:r>
              <a:rPr lang="de-DE" sz="1600" dirty="0"/>
              <a:t>PEF nach DIN V 4701-10</a:t>
            </a:r>
          </a:p>
          <a:p>
            <a:r>
              <a:rPr lang="de-DE" sz="1600" dirty="0"/>
              <a:t>Unterstützungsenergie für Heizung</a:t>
            </a:r>
          </a:p>
          <a:p>
            <a:r>
              <a:rPr lang="de-DE" sz="1600" dirty="0"/>
              <a:t>Unterstützen Sie Energie für Trinkwasser</a:t>
            </a:r>
          </a:p>
          <a:p>
            <a:r>
              <a:rPr lang="de-DE" sz="1600" dirty="0"/>
              <a:t>Unterstützen Sie Energie für die Lüftung</a:t>
            </a:r>
          </a:p>
        </p:txBody>
      </p:sp>
    </p:spTree>
    <p:extLst>
      <p:ext uri="{BB962C8B-B14F-4D97-AF65-F5344CB8AC3E}">
        <p14:creationId xmlns:p14="http://schemas.microsoft.com/office/powerpoint/2010/main" val="132349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72C0C-9096-420D-93DE-2F197D7A1CF3}"/>
              </a:ext>
            </a:extLst>
          </p:cNvPr>
          <p:cNvSpPr>
            <a:spLocks noGrp="1"/>
          </p:cNvSpPr>
          <p:nvPr>
            <p:ph type="title"/>
          </p:nvPr>
        </p:nvSpPr>
        <p:spPr/>
        <p:txBody>
          <a:bodyPr/>
          <a:lstStyle/>
          <a:p>
            <a:r>
              <a:rPr lang="de-AT" dirty="0"/>
              <a:t>Einführung in die deutschen Baunormen Referenzwerte</a:t>
            </a:r>
            <a:endParaRPr lang="da-DK" dirty="0"/>
          </a:p>
        </p:txBody>
      </p:sp>
      <p:pic>
        <p:nvPicPr>
          <p:cNvPr id="4" name="Picture 3">
            <a:extLst>
              <a:ext uri="{FF2B5EF4-FFF2-40B4-BE49-F238E27FC236}">
                <a16:creationId xmlns:a16="http://schemas.microsoft.com/office/drawing/2014/main" id="{01143BA9-0B74-479D-B7F4-6F117A558A05}"/>
              </a:ext>
            </a:extLst>
          </p:cNvPr>
          <p:cNvPicPr>
            <a:picLocks noChangeAspect="1"/>
          </p:cNvPicPr>
          <p:nvPr/>
        </p:nvPicPr>
        <p:blipFill>
          <a:blip r:embed="rId3"/>
          <a:stretch>
            <a:fillRect/>
          </a:stretch>
        </p:blipFill>
        <p:spPr>
          <a:xfrm>
            <a:off x="792480" y="1231275"/>
            <a:ext cx="7559040" cy="5126084"/>
          </a:xfrm>
          <a:prstGeom prst="rect">
            <a:avLst/>
          </a:prstGeom>
        </p:spPr>
      </p:pic>
    </p:spTree>
    <p:extLst>
      <p:ext uri="{BB962C8B-B14F-4D97-AF65-F5344CB8AC3E}">
        <p14:creationId xmlns:p14="http://schemas.microsoft.com/office/powerpoint/2010/main" val="394473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0C9AB4-CC60-403D-840E-AFE5A13642B5}"/>
              </a:ext>
            </a:extLst>
          </p:cNvPr>
          <p:cNvSpPr>
            <a:spLocks noGrp="1"/>
          </p:cNvSpPr>
          <p:nvPr>
            <p:ph idx="1"/>
          </p:nvPr>
        </p:nvSpPr>
        <p:spPr>
          <a:xfrm>
            <a:off x="419100" y="1341438"/>
            <a:ext cx="3817309" cy="4660900"/>
          </a:xfrm>
        </p:spPr>
        <p:txBody>
          <a:bodyPr/>
          <a:lstStyle/>
          <a:p>
            <a:pPr marL="0" indent="0">
              <a:buNone/>
            </a:pPr>
            <a:r>
              <a:rPr lang="en-US" b="1" dirty="0"/>
              <a:t>Was </a:t>
            </a:r>
            <a:r>
              <a:rPr lang="en-US" b="1" dirty="0" err="1"/>
              <a:t>ist</a:t>
            </a:r>
            <a:r>
              <a:rPr lang="en-US" b="1" dirty="0"/>
              <a:t> </a:t>
            </a:r>
            <a:r>
              <a:rPr lang="en-US" b="1" dirty="0" err="1"/>
              <a:t>nZEB</a:t>
            </a:r>
            <a:r>
              <a:rPr lang="en-US" b="1" dirty="0"/>
              <a:t>?</a:t>
            </a:r>
          </a:p>
          <a:p>
            <a:pPr marL="0" indent="0">
              <a:buNone/>
            </a:pPr>
            <a:r>
              <a:rPr lang="de-DE" dirty="0"/>
              <a:t>gemäß EU-Beschreibung</a:t>
            </a:r>
            <a:endParaRPr lang="en-US" b="1" dirty="0">
              <a:solidFill>
                <a:srgbClr val="FF0000"/>
              </a:solidFill>
            </a:endParaRPr>
          </a:p>
          <a:p>
            <a:endParaRPr lang="en-US" sz="800" dirty="0"/>
          </a:p>
          <a:p>
            <a:pPr marL="0" indent="0">
              <a:buNone/>
            </a:pPr>
            <a:r>
              <a:rPr lang="de-AT" b="1" dirty="0"/>
              <a:t>Ein Gebäude mit sehr hoher Energieeffizienz, bei dem der Energiebedarf zu einem sehr bedeutenden Teil durch Energie aus erneuerbaren Quellen gedeckt wird.</a:t>
            </a:r>
            <a:r>
              <a:rPr lang="de-AT" dirty="0"/>
              <a:t> (Gesamtenergieverbrauch in kWh/m²/Jahr)</a:t>
            </a:r>
          </a:p>
        </p:txBody>
      </p:sp>
      <p:sp>
        <p:nvSpPr>
          <p:cNvPr id="3" name="Title 2">
            <a:extLst>
              <a:ext uri="{FF2B5EF4-FFF2-40B4-BE49-F238E27FC236}">
                <a16:creationId xmlns:a16="http://schemas.microsoft.com/office/drawing/2014/main" id="{14E5EFB8-42A4-4AC8-864A-B876A04C0644}"/>
              </a:ext>
            </a:extLst>
          </p:cNvPr>
          <p:cNvSpPr>
            <a:spLocks noGrp="1"/>
          </p:cNvSpPr>
          <p:nvPr>
            <p:ph type="title"/>
          </p:nvPr>
        </p:nvSpPr>
        <p:spPr>
          <a:xfrm>
            <a:off x="419099" y="295275"/>
            <a:ext cx="8401051" cy="936000"/>
          </a:xfrm>
        </p:spPr>
        <p:txBody>
          <a:bodyPr/>
          <a:lstStyle/>
          <a:p>
            <a:r>
              <a:rPr lang="en-US" sz="2700" dirty="0" err="1"/>
              <a:t>Einführung</a:t>
            </a:r>
            <a:r>
              <a:rPr lang="en-US" sz="2700" dirty="0"/>
              <a:t> </a:t>
            </a:r>
            <a:r>
              <a:rPr lang="en-US" sz="2700" dirty="0" err="1"/>
              <a:t>nZEB</a:t>
            </a:r>
            <a:r>
              <a:rPr lang="en-US" sz="2700" dirty="0"/>
              <a:t> (</a:t>
            </a:r>
            <a:r>
              <a:rPr lang="en-US" sz="2700" dirty="0" err="1"/>
              <a:t>nahezu</a:t>
            </a:r>
            <a:r>
              <a:rPr lang="en-US" sz="2700" dirty="0"/>
              <a:t> Null-</a:t>
            </a:r>
            <a:r>
              <a:rPr lang="en-US" sz="2700" dirty="0" err="1"/>
              <a:t>Energie</a:t>
            </a:r>
            <a:r>
              <a:rPr lang="en-US" sz="2700" dirty="0"/>
              <a:t>-Haus), </a:t>
            </a:r>
            <a:r>
              <a:rPr lang="en-US" sz="1200" dirty="0"/>
              <a:t>s.1</a:t>
            </a:r>
            <a:endParaRPr lang="da-DK" sz="1200" dirty="0"/>
          </a:p>
        </p:txBody>
      </p:sp>
      <p:pic>
        <p:nvPicPr>
          <p:cNvPr id="4" name="Picture 3">
            <a:extLst>
              <a:ext uri="{FF2B5EF4-FFF2-40B4-BE49-F238E27FC236}">
                <a16:creationId xmlns:a16="http://schemas.microsoft.com/office/drawing/2014/main" id="{6208001A-4BE6-4DF9-89B3-277D6455A4CF}"/>
              </a:ext>
            </a:extLst>
          </p:cNvPr>
          <p:cNvPicPr>
            <a:picLocks noChangeAspect="1"/>
          </p:cNvPicPr>
          <p:nvPr/>
        </p:nvPicPr>
        <p:blipFill rotWithShape="1">
          <a:blip r:embed="rId2"/>
          <a:srcRect b="9142"/>
          <a:stretch/>
        </p:blipFill>
        <p:spPr>
          <a:xfrm>
            <a:off x="4275117" y="4201870"/>
            <a:ext cx="2540962" cy="2059081"/>
          </a:xfrm>
          <a:prstGeom prst="rect">
            <a:avLst/>
          </a:prstGeom>
        </p:spPr>
      </p:pic>
      <p:pic>
        <p:nvPicPr>
          <p:cNvPr id="5" name="Picture 4">
            <a:extLst>
              <a:ext uri="{FF2B5EF4-FFF2-40B4-BE49-F238E27FC236}">
                <a16:creationId xmlns:a16="http://schemas.microsoft.com/office/drawing/2014/main" id="{32DAB1D2-1965-45B6-93F8-D3A665C025A7}"/>
              </a:ext>
            </a:extLst>
          </p:cNvPr>
          <p:cNvPicPr>
            <a:picLocks noChangeAspect="1"/>
          </p:cNvPicPr>
          <p:nvPr/>
        </p:nvPicPr>
        <p:blipFill>
          <a:blip r:embed="rId3"/>
          <a:stretch>
            <a:fillRect/>
          </a:stretch>
        </p:blipFill>
        <p:spPr>
          <a:xfrm>
            <a:off x="4366681" y="1341438"/>
            <a:ext cx="4358218" cy="2860432"/>
          </a:xfrm>
          <a:prstGeom prst="rect">
            <a:avLst/>
          </a:prstGeom>
        </p:spPr>
      </p:pic>
      <p:sp>
        <p:nvSpPr>
          <p:cNvPr id="7" name="Rectangle 6">
            <a:extLst>
              <a:ext uri="{FF2B5EF4-FFF2-40B4-BE49-F238E27FC236}">
                <a16:creationId xmlns:a16="http://schemas.microsoft.com/office/drawing/2014/main" id="{07DA8C02-D484-4707-9BFA-3CF583FC59B5}"/>
              </a:ext>
            </a:extLst>
          </p:cNvPr>
          <p:cNvSpPr/>
          <p:nvPr/>
        </p:nvSpPr>
        <p:spPr>
          <a:xfrm>
            <a:off x="6673579" y="4346369"/>
            <a:ext cx="2051320" cy="522514"/>
          </a:xfrm>
          <a:prstGeom prst="rect">
            <a:avLst/>
          </a:prstGeom>
          <a:solidFill>
            <a:srgbClr val="E60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noProof="0" dirty="0"/>
              <a:t>Beispiel</a:t>
            </a:r>
          </a:p>
        </p:txBody>
      </p:sp>
      <p:sp>
        <p:nvSpPr>
          <p:cNvPr id="8" name="Isosceles Triangle 7">
            <a:extLst>
              <a:ext uri="{FF2B5EF4-FFF2-40B4-BE49-F238E27FC236}">
                <a16:creationId xmlns:a16="http://schemas.microsoft.com/office/drawing/2014/main" id="{B7A5F8B4-4374-411C-A429-09BB0D2FAF9B}"/>
              </a:ext>
            </a:extLst>
          </p:cNvPr>
          <p:cNvSpPr/>
          <p:nvPr/>
        </p:nvSpPr>
        <p:spPr>
          <a:xfrm rot="16200000">
            <a:off x="6308675" y="4491750"/>
            <a:ext cx="522514" cy="231751"/>
          </a:xfrm>
          <a:prstGeom prst="triangle">
            <a:avLst>
              <a:gd name="adj" fmla="val 52273"/>
            </a:avLst>
          </a:prstGeom>
          <a:solidFill>
            <a:srgbClr val="E60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err="1"/>
          </a:p>
        </p:txBody>
      </p:sp>
      <p:sp>
        <p:nvSpPr>
          <p:cNvPr id="9" name="Rectangle 8">
            <a:extLst>
              <a:ext uri="{FF2B5EF4-FFF2-40B4-BE49-F238E27FC236}">
                <a16:creationId xmlns:a16="http://schemas.microsoft.com/office/drawing/2014/main" id="{784DCDAA-1DBD-46AE-B6FB-3B54CDD06E2E}"/>
              </a:ext>
            </a:extLst>
          </p:cNvPr>
          <p:cNvSpPr/>
          <p:nvPr/>
        </p:nvSpPr>
        <p:spPr>
          <a:xfrm>
            <a:off x="419099" y="4829439"/>
            <a:ext cx="3725747" cy="1374246"/>
          </a:xfrm>
          <a:prstGeom prst="rect">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rPr>
              <a:t>Wichtig!</a:t>
            </a:r>
          </a:p>
          <a:p>
            <a:pPr algn="ctr"/>
            <a:r>
              <a:rPr lang="de-AT" dirty="0">
                <a:solidFill>
                  <a:schemeClr val="bg1"/>
                </a:solidFill>
              </a:rPr>
              <a:t>Werte sind von Land zu Land</a:t>
            </a:r>
          </a:p>
          <a:p>
            <a:pPr algn="ctr"/>
            <a:r>
              <a:rPr lang="de-AT" dirty="0">
                <a:solidFill>
                  <a:schemeClr val="bg1"/>
                </a:solidFill>
              </a:rPr>
              <a:t>Unterschiedlich.</a:t>
            </a:r>
          </a:p>
        </p:txBody>
      </p:sp>
    </p:spTree>
    <p:extLst>
      <p:ext uri="{BB962C8B-B14F-4D97-AF65-F5344CB8AC3E}">
        <p14:creationId xmlns:p14="http://schemas.microsoft.com/office/powerpoint/2010/main" val="2442921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True"/>
</p:tagLst>
</file>

<file path=ppt/theme/theme1.xml><?xml version="1.0" encoding="utf-8"?>
<a:theme xmlns:a="http://schemas.openxmlformats.org/drawingml/2006/main" name="Danfoss 4_3_template">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Danfoss 4_3_template</Template>
  <TotalTime>0</TotalTime>
  <Words>2084</Words>
  <Application>Microsoft Office PowerPoint</Application>
  <PresentationFormat>On-screen Show (4:3)</PresentationFormat>
  <Paragraphs>329</Paragraphs>
  <Slides>23</Slides>
  <Notes>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23</vt:i4>
      </vt:variant>
    </vt:vector>
  </HeadingPairs>
  <TitlesOfParts>
    <vt:vector size="36" baseType="lpstr">
      <vt:lpstr>SimHei</vt:lpstr>
      <vt:lpstr>Arial</vt:lpstr>
      <vt:lpstr>Calibri</vt:lpstr>
      <vt:lpstr>Calibri Light</vt:lpstr>
      <vt:lpstr>Verdana</vt:lpstr>
      <vt:lpstr>Wingdings</vt:lpstr>
      <vt:lpstr>Danfoss 4_3_template</vt:lpstr>
      <vt:lpstr>3_Custom Design</vt:lpstr>
      <vt:lpstr>4_Custom Design</vt:lpstr>
      <vt:lpstr>5_Custom Design</vt:lpstr>
      <vt:lpstr>2_Custom Design</vt:lpstr>
      <vt:lpstr>Custom Design</vt:lpstr>
      <vt:lpstr>1_Custom Design</vt:lpstr>
      <vt:lpstr>Nearly Zero Energy Building Case study 2017-2018-2019</vt:lpstr>
      <vt:lpstr>Inhalt der Präsentation</vt:lpstr>
      <vt:lpstr>Primärenergiefaktor, S. 1.</vt:lpstr>
      <vt:lpstr>Primärenergiefaktor, S. 2.</vt:lpstr>
      <vt:lpstr>Aktuelle Primärenergiefaktor in EU-Ländern</vt:lpstr>
      <vt:lpstr>Zukünftiger Primärenergiefaktor in EU-Ländern</vt:lpstr>
      <vt:lpstr>Verwendung des Primärenergiefaktors zur Berechnung des Primärenergiebedarfs</vt:lpstr>
      <vt:lpstr>Einführung in die deutschen Baunormen Referenzwerte</vt:lpstr>
      <vt:lpstr>Einführung nZEB (nahezu Null-Energie-Haus), s.1</vt:lpstr>
      <vt:lpstr>Einführung nZEB (nahezu Null-Energie-Haus), s.2</vt:lpstr>
      <vt:lpstr>Koblenz Projekt – Beschreibung</vt:lpstr>
      <vt:lpstr>Aussagen</vt:lpstr>
      <vt:lpstr>Bilder der Verlegung etc..</vt:lpstr>
      <vt:lpstr>Installationskosten</vt:lpstr>
      <vt:lpstr>Energiekosten – Vorausberechnung</vt:lpstr>
      <vt:lpstr>Lebensdauer &amp; Wartungskosten</vt:lpstr>
      <vt:lpstr>PV-Anlage mit Batteriespeicher</vt:lpstr>
      <vt:lpstr>Gesamtübersicht – Lebensdauer – Kalkulation Deutschland </vt:lpstr>
      <vt:lpstr>Gesamtübersicht – Lebensdauer – Kalkulation Österreich </vt:lpstr>
      <vt:lpstr>Video</vt:lpstr>
      <vt:lpstr>Bilder</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2017-08-08T10:11:16Z</dcterms:created>
  <dcterms:modified xsi:type="dcterms:W3CDTF">2018-11-07T13:44:47Z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ies>
</file>